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5" r:id="rId9"/>
    <p:sldId id="266" r:id="rId10"/>
    <p:sldId id="264" r:id="rId11"/>
    <p:sldId id="263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 autoAdjust="0"/>
    <p:restoredTop sz="94718" autoAdjust="0"/>
  </p:normalViewPr>
  <p:slideViewPr>
    <p:cSldViewPr>
      <p:cViewPr>
        <p:scale>
          <a:sx n="100" d="100"/>
          <a:sy n="100" d="100"/>
        </p:scale>
        <p:origin x="-1308" y="-240"/>
      </p:cViewPr>
      <p:guideLst>
        <p:guide orient="horz" pos="3962"/>
        <p:guide pos="3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245DC-D2FD-4142-9118-E194E8DFE1D1}" type="datetimeFigureOut">
              <a:rPr lang="it-IT" smtClean="0"/>
              <a:t>12/12/2013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BDD819-DD15-4D61-AC4E-C9B0218AAA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2105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DD819-DD15-4D61-AC4E-C9B0218AAAE7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5740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885B-44B8-4413-A74B-4CF06F41C892}" type="datetimeFigureOut">
              <a:rPr lang="it-IT" smtClean="0"/>
              <a:pPr/>
              <a:t>12/12/2013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820D0-5D2B-4A3E-835A-06A1C7F02B4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4136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885B-44B8-4413-A74B-4CF06F41C892}" type="datetimeFigureOut">
              <a:rPr lang="it-IT" smtClean="0"/>
              <a:pPr/>
              <a:t>12/12/2013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820D0-5D2B-4A3E-835A-06A1C7F02B4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7321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885B-44B8-4413-A74B-4CF06F41C892}" type="datetimeFigureOut">
              <a:rPr lang="it-IT" smtClean="0"/>
              <a:pPr/>
              <a:t>12/12/2013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820D0-5D2B-4A3E-835A-06A1C7F02B4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8615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885B-44B8-4413-A74B-4CF06F41C892}" type="datetimeFigureOut">
              <a:rPr lang="it-IT" smtClean="0"/>
              <a:pPr/>
              <a:t>12/12/2013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820D0-5D2B-4A3E-835A-06A1C7F02B4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6166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885B-44B8-4413-A74B-4CF06F41C892}" type="datetimeFigureOut">
              <a:rPr lang="it-IT" smtClean="0"/>
              <a:pPr/>
              <a:t>12/12/2013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820D0-5D2B-4A3E-835A-06A1C7F02B4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3983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885B-44B8-4413-A74B-4CF06F41C892}" type="datetimeFigureOut">
              <a:rPr lang="it-IT" smtClean="0"/>
              <a:pPr/>
              <a:t>12/12/2013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820D0-5D2B-4A3E-835A-06A1C7F02B4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0002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885B-44B8-4413-A74B-4CF06F41C892}" type="datetimeFigureOut">
              <a:rPr lang="it-IT" smtClean="0"/>
              <a:pPr/>
              <a:t>12/12/2013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820D0-5D2B-4A3E-835A-06A1C7F02B4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7161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885B-44B8-4413-A74B-4CF06F41C892}" type="datetimeFigureOut">
              <a:rPr lang="it-IT" smtClean="0"/>
              <a:pPr/>
              <a:t>12/12/2013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820D0-5D2B-4A3E-835A-06A1C7F02B4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0709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885B-44B8-4413-A74B-4CF06F41C892}" type="datetimeFigureOut">
              <a:rPr lang="it-IT" smtClean="0"/>
              <a:pPr/>
              <a:t>12/12/2013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820D0-5D2B-4A3E-835A-06A1C7F02B4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473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885B-44B8-4413-A74B-4CF06F41C892}" type="datetimeFigureOut">
              <a:rPr lang="it-IT" smtClean="0"/>
              <a:pPr/>
              <a:t>12/12/2013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820D0-5D2B-4A3E-835A-06A1C7F02B4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2689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885B-44B8-4413-A74B-4CF06F41C892}" type="datetimeFigureOut">
              <a:rPr lang="it-IT" smtClean="0"/>
              <a:pPr/>
              <a:t>12/12/2013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820D0-5D2B-4A3E-835A-06A1C7F02B4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6842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4885B-44B8-4413-A74B-4CF06F41C892}" type="datetimeFigureOut">
              <a:rPr lang="it-IT" smtClean="0"/>
              <a:pPr/>
              <a:t>12/12/2013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820D0-5D2B-4A3E-835A-06A1C7F02B4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8944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file:///G:\Documenti%20Utente\murgia\LAVORO\Resto_attivit&#224;\Corsi_da_impartire\Data%20Journalism_2013\Campione_dati_PartecipaGov.xlsx" TargetMode="External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file:///G:\Documenti%20Utente\murgia\LAVORO\Resto_attivit&#224;\Corsi_da_impartire\Data%20Journalism_2013\murgia\questionario_base_definitivo.pdf" TargetMode="External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marchio 1.eps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4529" y="6021288"/>
            <a:ext cx="998284" cy="520700"/>
          </a:xfrm>
          <a:prstGeom prst="rect">
            <a:avLst/>
          </a:prstGeom>
        </p:spPr>
      </p:pic>
      <p:pic>
        <p:nvPicPr>
          <p:cNvPr id="9" name="Immagine 8" descr="logoAref.eps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3968" y="5974487"/>
            <a:ext cx="951087" cy="550857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188" y="4797152"/>
            <a:ext cx="799078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it-IT" sz="2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/>
                <a:cs typeface="Arial Black"/>
              </a:rPr>
              <a:t>Workshop- I dati di Partecipa.gov</a:t>
            </a:r>
            <a:br>
              <a:rPr lang="it-IT" sz="2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/>
                <a:cs typeface="Arial Black"/>
              </a:rPr>
            </a:br>
            <a:r>
              <a:rPr lang="it-IT" sz="2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/>
                <a:cs typeface="Arial Black"/>
              </a:rPr>
              <a:t/>
            </a:r>
            <a:br>
              <a:rPr lang="it-IT" sz="2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/>
                <a:cs typeface="Arial Black"/>
              </a:rPr>
            </a:br>
            <a:r>
              <a:rPr lang="it-IT" sz="2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Manuela Murgia</a:t>
            </a:r>
            <a:br>
              <a:rPr lang="it-IT" sz="2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</a:br>
            <a:r>
              <a:rPr lang="it-IT" sz="2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/>
            </a:r>
            <a:br>
              <a:rPr lang="it-IT" sz="2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</a:b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Ro</a:t>
            </a: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ma, </a:t>
            </a: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17.12.2013</a:t>
            </a:r>
            <a:endParaRPr lang="it-IT" sz="16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3" name="Immagine 2" descr="logo_4.jpg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0"/>
            <a:ext cx="6189133" cy="4437125"/>
          </a:xfrm>
          <a:prstGeom prst="rect">
            <a:avLst/>
          </a:prstGeom>
        </p:spPr>
      </p:pic>
      <p:cxnSp>
        <p:nvCxnSpPr>
          <p:cNvPr id="12" name="Connettore 1 11"/>
          <p:cNvCxnSpPr/>
          <p:nvPr/>
        </p:nvCxnSpPr>
        <p:spPr>
          <a:xfrm>
            <a:off x="0" y="4437112"/>
            <a:ext cx="928903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528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68425" y="1844824"/>
            <a:ext cx="7921252" cy="38164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1800" b="1" dirty="0" smtClean="0">
                <a:solidFill>
                  <a:srgbClr val="0070C0"/>
                </a:solidFill>
              </a:rPr>
              <a:t>Dopo</a:t>
            </a:r>
          </a:p>
          <a:p>
            <a:pPr marL="0" indent="0">
              <a:buNone/>
            </a:pPr>
            <a:r>
              <a:rPr lang="it-IT" sz="1800" b="1" dirty="0"/>
              <a:t>Abolire le Province?</a:t>
            </a:r>
          </a:p>
          <a:p>
            <a:pPr marL="0" indent="0">
              <a:buNone/>
            </a:pPr>
            <a:r>
              <a:rPr lang="it-IT" sz="1800" dirty="0"/>
              <a:t>La Costituzione prevede che la Repubblica sia costituita da più </a:t>
            </a:r>
            <a:r>
              <a:rPr lang="it-IT" sz="1800" b="1" dirty="0"/>
              <a:t>enti territoriali</a:t>
            </a:r>
            <a:r>
              <a:rPr lang="it-IT" sz="1800" dirty="0"/>
              <a:t>, </a:t>
            </a:r>
            <a:r>
              <a:rPr lang="it-IT" sz="1800" dirty="0" smtClean="0"/>
              <a:t>ciascuno dotato </a:t>
            </a:r>
            <a:r>
              <a:rPr lang="it-IT" sz="1800" dirty="0"/>
              <a:t>di specifiche competenze. La Provincia è un ente intermedio, posto tra Regione </a:t>
            </a:r>
            <a:r>
              <a:rPr lang="it-IT" sz="1800" dirty="0" smtClean="0"/>
              <a:t>e Comune</a:t>
            </a:r>
            <a:r>
              <a:rPr lang="it-IT" sz="1800" dirty="0"/>
              <a:t>.</a:t>
            </a:r>
            <a:endParaRPr lang="it-IT" sz="1800" dirty="0"/>
          </a:p>
          <a:p>
            <a:pPr marL="0" indent="0">
              <a:buNone/>
            </a:pPr>
            <a:r>
              <a:rPr lang="it-IT" sz="1800" b="1" dirty="0" smtClean="0"/>
              <a:t>7</a:t>
            </a:r>
            <a:r>
              <a:rPr lang="it-IT" sz="1800" b="1" dirty="0"/>
              <a:t>. La Repubblica è costituita dai Comuni, dalle Province, dalle </a:t>
            </a:r>
            <a:r>
              <a:rPr lang="it-IT" sz="1800" b="1" dirty="0" smtClean="0"/>
              <a:t>Città metropolitane</a:t>
            </a:r>
            <a:r>
              <a:rPr lang="it-IT" sz="1800" b="1" dirty="0"/>
              <a:t>, dalle Regioni e dallo Stato. Ritieni sia opportuno:</a:t>
            </a:r>
          </a:p>
          <a:p>
            <a:pPr marL="0" indent="0">
              <a:buNone/>
            </a:pPr>
            <a:r>
              <a:rPr lang="it-IT" sz="1800" dirty="0"/>
              <a:t>☐ mantenere l’attuale struttura;</a:t>
            </a:r>
          </a:p>
          <a:p>
            <a:pPr marL="0" indent="0">
              <a:buNone/>
            </a:pPr>
            <a:r>
              <a:rPr lang="it-IT" sz="1800" dirty="0"/>
              <a:t>☐ semplificare l’attuale struttura accorpando gli enti territoriali </a:t>
            </a:r>
            <a:r>
              <a:rPr lang="it-IT" sz="1800" dirty="0" smtClean="0"/>
              <a:t>e riorganizzandone </a:t>
            </a:r>
            <a:r>
              <a:rPr lang="it-IT" sz="1800" dirty="0"/>
              <a:t>le funzioni;</a:t>
            </a:r>
          </a:p>
          <a:p>
            <a:pPr marL="0" indent="0">
              <a:buNone/>
            </a:pPr>
            <a:r>
              <a:rPr lang="it-IT" sz="1800" dirty="0"/>
              <a:t>☐ semplificare l’attuale struttura abolendo le Province;</a:t>
            </a:r>
          </a:p>
          <a:p>
            <a:pPr marL="0" indent="0">
              <a:buNone/>
            </a:pPr>
            <a:r>
              <a:rPr lang="it-IT" sz="1800" dirty="0">
                <a:solidFill>
                  <a:srgbClr val="00B0F0"/>
                </a:solidFill>
              </a:rPr>
              <a:t>☐ altro;</a:t>
            </a:r>
          </a:p>
          <a:p>
            <a:pPr marL="0" indent="0">
              <a:buNone/>
            </a:pPr>
            <a:r>
              <a:rPr lang="it-IT" sz="1800" dirty="0">
                <a:solidFill>
                  <a:srgbClr val="00B0F0"/>
                </a:solidFill>
              </a:rPr>
              <a:t>☐ non so / nessuna risposta.</a:t>
            </a:r>
          </a:p>
          <a:p>
            <a:pPr marL="0" indent="0">
              <a:buNone/>
            </a:pPr>
            <a:endParaRPr lang="it-IT" sz="1800" dirty="0" smtClean="0"/>
          </a:p>
        </p:txBody>
      </p:sp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1259632" y="0"/>
            <a:ext cx="7884368" cy="836712"/>
          </a:xfrm>
        </p:spPr>
        <p:txBody>
          <a:bodyPr>
            <a:normAutofit/>
          </a:bodyPr>
          <a:lstStyle/>
          <a:p>
            <a:pPr algn="l"/>
            <a:r>
              <a:rPr lang="it-IT" sz="2000" b="1" dirty="0">
                <a:solidFill>
                  <a:schemeClr val="bg1"/>
                </a:solidFill>
                <a:latin typeface="Arial"/>
                <a:cs typeface="Arial"/>
              </a:rPr>
              <a:t>Titolo titolo titolo titolo</a:t>
            </a:r>
          </a:p>
        </p:txBody>
      </p:sp>
      <p:sp>
        <p:nvSpPr>
          <p:cNvPr id="11" name="Titolo 1"/>
          <p:cNvSpPr txBox="1">
            <a:spLocks/>
          </p:cNvSpPr>
          <p:nvPr/>
        </p:nvSpPr>
        <p:spPr>
          <a:xfrm>
            <a:off x="1259632" y="0"/>
            <a:ext cx="7884368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b="1" smtClean="0">
                <a:solidFill>
                  <a:schemeClr val="bg1"/>
                </a:solidFill>
                <a:latin typeface="Arial"/>
                <a:cs typeface="Arial"/>
              </a:rPr>
              <a:t>Titolo titolo titolo titolo</a:t>
            </a:r>
            <a:endParaRPr lang="it-IT" sz="2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grpSp>
        <p:nvGrpSpPr>
          <p:cNvPr id="2" name="Gruppo 1"/>
          <p:cNvGrpSpPr/>
          <p:nvPr/>
        </p:nvGrpSpPr>
        <p:grpSpPr>
          <a:xfrm>
            <a:off x="-108520" y="-22929"/>
            <a:ext cx="9275142" cy="911846"/>
            <a:chOff x="-108520" y="-22929"/>
            <a:chExt cx="9275142" cy="911846"/>
          </a:xfrm>
        </p:grpSpPr>
        <p:sp>
          <p:nvSpPr>
            <p:cNvPr id="19" name="Rettangolo 18"/>
            <p:cNvSpPr/>
            <p:nvPr/>
          </p:nvSpPr>
          <p:spPr>
            <a:xfrm>
              <a:off x="-108520" y="-22929"/>
              <a:ext cx="9275142" cy="897641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" name="Titolo 1"/>
            <p:cNvSpPr txBox="1">
              <a:spLocks/>
            </p:cNvSpPr>
            <p:nvPr/>
          </p:nvSpPr>
          <p:spPr>
            <a:xfrm>
              <a:off x="1907704" y="332656"/>
              <a:ext cx="7236296" cy="50405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it-IT" sz="2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I dati di Partecipa.gov</a:t>
              </a:r>
              <a:endParaRPr lang="it-IT" sz="20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pic>
          <p:nvPicPr>
            <p:cNvPr id="21" name="Immagine 20" descr="shutterstock_95143126_2.jpg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9552" y="44624"/>
              <a:ext cx="1256409" cy="844293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pic>
        <p:nvPicPr>
          <p:cNvPr id="10" name="Immagine 9" descr="marchio 1.eps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4529" y="6021288"/>
            <a:ext cx="998284" cy="520700"/>
          </a:xfrm>
          <a:prstGeom prst="rect">
            <a:avLst/>
          </a:prstGeom>
        </p:spPr>
      </p:pic>
      <p:pic>
        <p:nvPicPr>
          <p:cNvPr id="13" name="Immagine 12" descr="logoAref.eps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3968" y="5974487"/>
            <a:ext cx="951087" cy="550857"/>
          </a:xfrm>
          <a:prstGeom prst="rect">
            <a:avLst/>
          </a:prstGeom>
        </p:spPr>
      </p:pic>
      <p:sp>
        <p:nvSpPr>
          <p:cNvPr id="12" name="CasellaDiTesto 11"/>
          <p:cNvSpPr txBox="1"/>
          <p:nvPr/>
        </p:nvSpPr>
        <p:spPr>
          <a:xfrm>
            <a:off x="521668" y="1128572"/>
            <a:ext cx="8980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Il contributo dell’Istat - Formulazione dei </a:t>
            </a:r>
            <a:r>
              <a:rPr lang="it-IT" sz="2000" dirty="0" smtClean="0"/>
              <a:t>quesiti</a:t>
            </a:r>
          </a:p>
          <a:p>
            <a:r>
              <a:rPr lang="it-IT" sz="2000" dirty="0" smtClean="0"/>
              <a:t>Esempio </a:t>
            </a:r>
            <a:r>
              <a:rPr lang="it-IT" sz="2000" dirty="0"/>
              <a:t>di prima e </a:t>
            </a:r>
            <a:r>
              <a:rPr lang="it-IT" sz="2000" dirty="0" smtClean="0"/>
              <a:t>dopo</a:t>
            </a:r>
            <a:endParaRPr lang="it-IT" sz="2000" dirty="0"/>
          </a:p>
        </p:txBody>
      </p:sp>
      <p:sp>
        <p:nvSpPr>
          <p:cNvPr id="14" name="Titolo 1"/>
          <p:cNvSpPr txBox="1">
            <a:spLocks/>
          </p:cNvSpPr>
          <p:nvPr/>
        </p:nvSpPr>
        <p:spPr>
          <a:xfrm>
            <a:off x="539552" y="6093296"/>
            <a:ext cx="1512540" cy="216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000" dirty="0" smtClean="0">
                <a:solidFill>
                  <a:srgbClr val="595959"/>
                </a:solidFill>
              </a:rPr>
              <a:t>Roma, </a:t>
            </a:r>
            <a:r>
              <a:rPr lang="it-IT" sz="1000" dirty="0" smtClean="0">
                <a:solidFill>
                  <a:srgbClr val="595959"/>
                </a:solidFill>
              </a:rPr>
              <a:t>17.12.2013</a:t>
            </a:r>
          </a:p>
        </p:txBody>
      </p:sp>
    </p:spTree>
    <p:extLst>
      <p:ext uri="{BB962C8B-B14F-4D97-AF65-F5344CB8AC3E}">
        <p14:creationId xmlns:p14="http://schemas.microsoft.com/office/powerpoint/2010/main" val="360123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1" y="1196752"/>
            <a:ext cx="7921252" cy="38164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000" dirty="0" smtClean="0"/>
              <a:t>Il contributo dell’Istat - </a:t>
            </a:r>
            <a:r>
              <a:rPr lang="it-IT" sz="2000" dirty="0" smtClean="0"/>
              <a:t>Validazione dei dati: escludere dall’analisi dati inconsistenti o incongruenti</a:t>
            </a:r>
          </a:p>
          <a:p>
            <a:pPr marL="0" indent="0">
              <a:buNone/>
            </a:pPr>
            <a:endParaRPr lang="it-IT" sz="2000" dirty="0" smtClean="0"/>
          </a:p>
          <a:p>
            <a:pPr marL="0" indent="0">
              <a:buNone/>
            </a:pPr>
            <a:r>
              <a:rPr lang="it-IT" sz="2000" dirty="0" smtClean="0"/>
              <a:t>Controlli di congruenza a «tappeto» - eliminazione di questionari con:</a:t>
            </a:r>
          </a:p>
          <a:p>
            <a:pPr>
              <a:buFontTx/>
              <a:buChar char="-"/>
            </a:pPr>
            <a:r>
              <a:rPr lang="it-IT" sz="2000" dirty="0" smtClean="0"/>
              <a:t>Email non valide</a:t>
            </a:r>
          </a:p>
          <a:p>
            <a:pPr>
              <a:buFontTx/>
              <a:buChar char="-"/>
            </a:pPr>
            <a:r>
              <a:rPr lang="it-IT" sz="2000" dirty="0" smtClean="0"/>
              <a:t>Tempi di compilazione inferiori a soglia minima</a:t>
            </a:r>
          </a:p>
          <a:p>
            <a:pPr>
              <a:buFontTx/>
              <a:buChar char="-"/>
            </a:pPr>
            <a:r>
              <a:rPr lang="it-IT" sz="2000" dirty="0" smtClean="0"/>
              <a:t>E-mail duplicate con date di nascita uguali (conservato un solo questionario)</a:t>
            </a:r>
          </a:p>
          <a:p>
            <a:pPr marL="0" indent="0">
              <a:buNone/>
            </a:pPr>
            <a:endParaRPr lang="it-IT" sz="2000" dirty="0" smtClean="0"/>
          </a:p>
          <a:p>
            <a:pPr marL="0" indent="0">
              <a:buNone/>
            </a:pPr>
            <a:r>
              <a:rPr lang="it-IT" sz="2000" dirty="0" smtClean="0"/>
              <a:t>Controlli di consistenza su dati demografici:</a:t>
            </a:r>
          </a:p>
          <a:p>
            <a:pPr marL="0" indent="0">
              <a:buNone/>
            </a:pPr>
            <a:r>
              <a:rPr lang="it-IT" sz="2000" dirty="0" smtClean="0"/>
              <a:t>Incrociate le variabili età, titolo studio, professione, settore di attività ed attribuita la mancata risposta in caso di dati incongruenti (esempio: il pensionato di 18 anni, l’imprenditore con settore di attività non lavoro, ecc.)</a:t>
            </a: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endParaRPr lang="it-IT" sz="2000" dirty="0" smtClean="0"/>
          </a:p>
        </p:txBody>
      </p:sp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1259632" y="0"/>
            <a:ext cx="7884368" cy="836712"/>
          </a:xfrm>
        </p:spPr>
        <p:txBody>
          <a:bodyPr>
            <a:normAutofit/>
          </a:bodyPr>
          <a:lstStyle/>
          <a:p>
            <a:pPr algn="l"/>
            <a:r>
              <a:rPr lang="it-IT" sz="2000" b="1" dirty="0">
                <a:solidFill>
                  <a:schemeClr val="bg1"/>
                </a:solidFill>
                <a:latin typeface="Arial"/>
                <a:cs typeface="Arial"/>
              </a:rPr>
              <a:t>Titolo titolo titolo titolo</a:t>
            </a:r>
          </a:p>
        </p:txBody>
      </p:sp>
      <p:sp>
        <p:nvSpPr>
          <p:cNvPr id="11" name="Titolo 1"/>
          <p:cNvSpPr txBox="1">
            <a:spLocks/>
          </p:cNvSpPr>
          <p:nvPr/>
        </p:nvSpPr>
        <p:spPr>
          <a:xfrm>
            <a:off x="1259632" y="0"/>
            <a:ext cx="7884368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b="1" smtClean="0">
                <a:solidFill>
                  <a:schemeClr val="bg1"/>
                </a:solidFill>
                <a:latin typeface="Arial"/>
                <a:cs typeface="Arial"/>
              </a:rPr>
              <a:t>Titolo titolo titolo titolo</a:t>
            </a:r>
            <a:endParaRPr lang="it-IT" sz="2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grpSp>
        <p:nvGrpSpPr>
          <p:cNvPr id="2" name="Gruppo 1"/>
          <p:cNvGrpSpPr/>
          <p:nvPr/>
        </p:nvGrpSpPr>
        <p:grpSpPr>
          <a:xfrm>
            <a:off x="-108520" y="-22929"/>
            <a:ext cx="9275142" cy="911846"/>
            <a:chOff x="-108520" y="-22929"/>
            <a:chExt cx="9275142" cy="911846"/>
          </a:xfrm>
        </p:grpSpPr>
        <p:sp>
          <p:nvSpPr>
            <p:cNvPr id="19" name="Rettangolo 18"/>
            <p:cNvSpPr/>
            <p:nvPr/>
          </p:nvSpPr>
          <p:spPr>
            <a:xfrm>
              <a:off x="-108520" y="-22929"/>
              <a:ext cx="9275142" cy="897641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" name="Titolo 1"/>
            <p:cNvSpPr txBox="1">
              <a:spLocks/>
            </p:cNvSpPr>
            <p:nvPr/>
          </p:nvSpPr>
          <p:spPr>
            <a:xfrm>
              <a:off x="1907704" y="332656"/>
              <a:ext cx="7236296" cy="50405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it-IT" sz="2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I dati di Partecipa.gov</a:t>
              </a:r>
              <a:endParaRPr lang="it-IT" sz="20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pic>
          <p:nvPicPr>
            <p:cNvPr id="21" name="Immagine 20" descr="shutterstock_95143126_2.jpg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9552" y="44624"/>
              <a:ext cx="1256409" cy="844293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pic>
        <p:nvPicPr>
          <p:cNvPr id="10" name="Immagine 9" descr="marchio 1.eps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4529" y="6021288"/>
            <a:ext cx="998284" cy="520700"/>
          </a:xfrm>
          <a:prstGeom prst="rect">
            <a:avLst/>
          </a:prstGeom>
        </p:spPr>
      </p:pic>
      <p:pic>
        <p:nvPicPr>
          <p:cNvPr id="13" name="Immagine 12" descr="logoAref.eps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3968" y="5974487"/>
            <a:ext cx="951087" cy="550857"/>
          </a:xfrm>
          <a:prstGeom prst="rect">
            <a:avLst/>
          </a:prstGeom>
        </p:spPr>
      </p:pic>
      <p:sp>
        <p:nvSpPr>
          <p:cNvPr id="12" name="Titolo 1"/>
          <p:cNvSpPr txBox="1">
            <a:spLocks/>
          </p:cNvSpPr>
          <p:nvPr/>
        </p:nvSpPr>
        <p:spPr>
          <a:xfrm>
            <a:off x="539552" y="6093296"/>
            <a:ext cx="1512540" cy="216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000" dirty="0" smtClean="0">
                <a:solidFill>
                  <a:srgbClr val="595959"/>
                </a:solidFill>
              </a:rPr>
              <a:t>Roma, </a:t>
            </a:r>
            <a:r>
              <a:rPr lang="it-IT" sz="1000" dirty="0" smtClean="0">
                <a:solidFill>
                  <a:srgbClr val="595959"/>
                </a:solidFill>
              </a:rPr>
              <a:t>17.12.2013</a:t>
            </a:r>
          </a:p>
        </p:txBody>
      </p:sp>
    </p:spTree>
    <p:extLst>
      <p:ext uri="{BB962C8B-B14F-4D97-AF65-F5344CB8AC3E}">
        <p14:creationId xmlns:p14="http://schemas.microsoft.com/office/powerpoint/2010/main" val="107016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1" y="1196752"/>
            <a:ext cx="7921252" cy="38164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1600" dirty="0"/>
          </a:p>
          <a:p>
            <a:pPr marL="0" indent="0">
              <a:buNone/>
            </a:pPr>
            <a:endParaRPr lang="it-IT" sz="1600" dirty="0" smtClean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539552" y="6093296"/>
            <a:ext cx="1512540" cy="216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000" dirty="0" smtClean="0">
                <a:solidFill>
                  <a:srgbClr val="595959"/>
                </a:solidFill>
              </a:rPr>
              <a:t>Roma, </a:t>
            </a:r>
            <a:r>
              <a:rPr lang="it-IT" sz="1000" dirty="0" smtClean="0">
                <a:solidFill>
                  <a:srgbClr val="595959"/>
                </a:solidFill>
              </a:rPr>
              <a:t>17.12.2013</a:t>
            </a:r>
          </a:p>
        </p:txBody>
      </p:sp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1259632" y="0"/>
            <a:ext cx="7884368" cy="836712"/>
          </a:xfrm>
        </p:spPr>
        <p:txBody>
          <a:bodyPr>
            <a:normAutofit/>
          </a:bodyPr>
          <a:lstStyle/>
          <a:p>
            <a:pPr algn="l"/>
            <a:r>
              <a:rPr lang="it-IT" sz="2000" b="1" dirty="0">
                <a:solidFill>
                  <a:schemeClr val="bg1"/>
                </a:solidFill>
                <a:latin typeface="Arial"/>
                <a:cs typeface="Arial"/>
              </a:rPr>
              <a:t>Titolo titolo titolo titolo</a:t>
            </a:r>
          </a:p>
        </p:txBody>
      </p:sp>
      <p:sp>
        <p:nvSpPr>
          <p:cNvPr id="11" name="Titolo 1"/>
          <p:cNvSpPr txBox="1">
            <a:spLocks/>
          </p:cNvSpPr>
          <p:nvPr/>
        </p:nvSpPr>
        <p:spPr>
          <a:xfrm>
            <a:off x="1259632" y="0"/>
            <a:ext cx="7884368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b="1" smtClean="0">
                <a:solidFill>
                  <a:schemeClr val="bg1"/>
                </a:solidFill>
                <a:latin typeface="Arial"/>
                <a:cs typeface="Arial"/>
              </a:rPr>
              <a:t>Titolo titolo titolo titolo</a:t>
            </a:r>
            <a:endParaRPr lang="it-IT" sz="2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grpSp>
        <p:nvGrpSpPr>
          <p:cNvPr id="2" name="Gruppo 1"/>
          <p:cNvGrpSpPr/>
          <p:nvPr/>
        </p:nvGrpSpPr>
        <p:grpSpPr>
          <a:xfrm>
            <a:off x="-108520" y="-22929"/>
            <a:ext cx="9275142" cy="911846"/>
            <a:chOff x="-108520" y="-22929"/>
            <a:chExt cx="9275142" cy="911846"/>
          </a:xfrm>
        </p:grpSpPr>
        <p:sp>
          <p:nvSpPr>
            <p:cNvPr id="19" name="Rettangolo 18"/>
            <p:cNvSpPr/>
            <p:nvPr/>
          </p:nvSpPr>
          <p:spPr>
            <a:xfrm>
              <a:off x="-108520" y="-22929"/>
              <a:ext cx="9275142" cy="897641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" name="Titolo 1"/>
            <p:cNvSpPr txBox="1">
              <a:spLocks/>
            </p:cNvSpPr>
            <p:nvPr/>
          </p:nvSpPr>
          <p:spPr>
            <a:xfrm>
              <a:off x="1907704" y="332656"/>
              <a:ext cx="7236296" cy="50405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it-IT" sz="2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I dati di Partecipa.gov</a:t>
              </a:r>
              <a:endParaRPr lang="it-IT" sz="20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pic>
          <p:nvPicPr>
            <p:cNvPr id="21" name="Immagine 20" descr="shutterstock_95143126_2.jpg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9552" y="44624"/>
              <a:ext cx="1256409" cy="844293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pic>
        <p:nvPicPr>
          <p:cNvPr id="10" name="Immagine 9" descr="marchio 1.eps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4529" y="6021288"/>
            <a:ext cx="998284" cy="520700"/>
          </a:xfrm>
          <a:prstGeom prst="rect">
            <a:avLst/>
          </a:prstGeom>
        </p:spPr>
      </p:pic>
      <p:pic>
        <p:nvPicPr>
          <p:cNvPr id="13" name="Immagine 12" descr="logoAref.eps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3968" y="5974487"/>
            <a:ext cx="951087" cy="550857"/>
          </a:xfrm>
          <a:prstGeom prst="rect">
            <a:avLst/>
          </a:prstGeom>
        </p:spPr>
      </p:pic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115437"/>
              </p:ext>
            </p:extLst>
          </p:nvPr>
        </p:nvGraphicFramePr>
        <p:xfrm>
          <a:off x="591394" y="2564904"/>
          <a:ext cx="8229600" cy="3291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6592"/>
                <a:gridCol w="585216"/>
                <a:gridCol w="585216"/>
                <a:gridCol w="585216"/>
                <a:gridCol w="719328"/>
                <a:gridCol w="585216"/>
                <a:gridCol w="585216"/>
                <a:gridCol w="585216"/>
                <a:gridCol w="731520"/>
                <a:gridCol w="585216"/>
                <a:gridCol w="585216"/>
                <a:gridCol w="585216"/>
                <a:gridCol w="585216"/>
              </a:tblGrid>
              <a:tr h="182880">
                <a:tc gridSpan="5"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>
                          <a:effectLst/>
                        </a:rPr>
                        <a:t>Questionario breve: coerenza tra età e professione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Professione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</a:tr>
              <a:tr h="54864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Età classe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nessuna risp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dirigente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dirty="0">
                          <a:effectLst/>
                        </a:rPr>
                        <a:t>quadro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impiegato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operaio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altro dipendente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casalinga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pensionato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studente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disoccupato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altra condizione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totale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nessuna risp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452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6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45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43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7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13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16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6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4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601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meno di 18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33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18</a:t>
                      </a:r>
                      <a:endParaRPr lang="it-IT" sz="11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11</a:t>
                      </a:r>
                      <a:endParaRPr lang="it-IT" sz="11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28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8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9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6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24</a:t>
                      </a:r>
                      <a:endParaRPr lang="it-IT" sz="11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2154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22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51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2397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18-22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63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25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20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136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117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131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13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8</a:t>
                      </a:r>
                      <a:endParaRPr lang="it-IT" sz="11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7008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447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84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8236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23-27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33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28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125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1254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329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694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35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4</a:t>
                      </a:r>
                      <a:endParaRPr lang="it-IT" sz="11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4428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1176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235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9329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28-37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161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346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2148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6920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1011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2366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210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23</a:t>
                      </a:r>
                      <a:endParaRPr lang="it-IT" sz="11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889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1636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517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20686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38-47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265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1059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5371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8323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1229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2582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472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45</a:t>
                      </a:r>
                      <a:endParaRPr lang="it-IT" sz="11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60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788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481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25655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48-57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244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2162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6894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8147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1261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2732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705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485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17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543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594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28610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58-67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186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1888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3397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2554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345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1086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553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10757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24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249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538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24994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68-77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99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419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208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74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23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65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170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7391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24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it-IT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96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9636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78-87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23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90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13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11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it-IT" sz="11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7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21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1068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7</a:t>
                      </a:r>
                      <a:endParaRPr lang="it-IT" sz="11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18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1409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88-90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0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3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0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0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0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35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0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it-IT" sz="11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0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47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oltre 90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8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3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3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it-IT" sz="11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2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6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35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3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3</a:t>
                      </a:r>
                      <a:endParaRPr lang="it-IT" sz="11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5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76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Totale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1560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6052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18236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27493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4332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9687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2193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19891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14615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4907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2623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131676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b"/>
                </a:tc>
              </a:tr>
            </a:tbl>
          </a:graphicData>
        </a:graphic>
      </p:graphicFrame>
      <p:sp>
        <p:nvSpPr>
          <p:cNvPr id="7" name="Rettangolo 6"/>
          <p:cNvSpPr/>
          <p:nvPr/>
        </p:nvSpPr>
        <p:spPr>
          <a:xfrm>
            <a:off x="629816" y="1124744"/>
            <a:ext cx="7326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Il contributo dell’Istat - Validazione dei dati: escludere dall’analisi dati inconsistenti o </a:t>
            </a:r>
            <a:r>
              <a:rPr lang="it-IT" dirty="0" smtClean="0"/>
              <a:t>incongruenti</a:t>
            </a:r>
          </a:p>
          <a:p>
            <a:endParaRPr lang="it-IT" dirty="0"/>
          </a:p>
          <a:p>
            <a:r>
              <a:rPr lang="it-IT" dirty="0" smtClean="0"/>
              <a:t>Esempio di controllo consistenza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3242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1" y="1196752"/>
            <a:ext cx="7921252" cy="38164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1600" dirty="0"/>
          </a:p>
          <a:p>
            <a:pPr marL="0" indent="0">
              <a:buNone/>
            </a:pPr>
            <a:endParaRPr lang="it-IT" sz="1600" dirty="0" smtClean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539552" y="6093296"/>
            <a:ext cx="1512540" cy="216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000" dirty="0" smtClean="0">
                <a:solidFill>
                  <a:srgbClr val="595959"/>
                </a:solidFill>
              </a:rPr>
              <a:t>Roma, </a:t>
            </a:r>
            <a:r>
              <a:rPr lang="it-IT" sz="1000" dirty="0" smtClean="0">
                <a:solidFill>
                  <a:srgbClr val="595959"/>
                </a:solidFill>
              </a:rPr>
              <a:t>17.12.2013</a:t>
            </a:r>
          </a:p>
        </p:txBody>
      </p:sp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1259632" y="0"/>
            <a:ext cx="7884368" cy="836712"/>
          </a:xfrm>
        </p:spPr>
        <p:txBody>
          <a:bodyPr>
            <a:normAutofit/>
          </a:bodyPr>
          <a:lstStyle/>
          <a:p>
            <a:pPr algn="l"/>
            <a:r>
              <a:rPr lang="it-IT" sz="2000" b="1" dirty="0">
                <a:solidFill>
                  <a:schemeClr val="bg1"/>
                </a:solidFill>
                <a:latin typeface="Arial"/>
                <a:cs typeface="Arial"/>
              </a:rPr>
              <a:t>Titolo titolo titolo titolo</a:t>
            </a:r>
          </a:p>
        </p:txBody>
      </p:sp>
      <p:sp>
        <p:nvSpPr>
          <p:cNvPr id="11" name="Titolo 1"/>
          <p:cNvSpPr txBox="1">
            <a:spLocks/>
          </p:cNvSpPr>
          <p:nvPr/>
        </p:nvSpPr>
        <p:spPr>
          <a:xfrm>
            <a:off x="1259632" y="0"/>
            <a:ext cx="7884368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b="1" smtClean="0">
                <a:solidFill>
                  <a:schemeClr val="bg1"/>
                </a:solidFill>
                <a:latin typeface="Arial"/>
                <a:cs typeface="Arial"/>
              </a:rPr>
              <a:t>Titolo titolo titolo titolo</a:t>
            </a:r>
            <a:endParaRPr lang="it-IT" sz="2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grpSp>
        <p:nvGrpSpPr>
          <p:cNvPr id="2" name="Gruppo 1"/>
          <p:cNvGrpSpPr/>
          <p:nvPr/>
        </p:nvGrpSpPr>
        <p:grpSpPr>
          <a:xfrm>
            <a:off x="-108520" y="-22929"/>
            <a:ext cx="9275142" cy="911846"/>
            <a:chOff x="-108520" y="-22929"/>
            <a:chExt cx="9275142" cy="911846"/>
          </a:xfrm>
        </p:grpSpPr>
        <p:sp>
          <p:nvSpPr>
            <p:cNvPr id="19" name="Rettangolo 18"/>
            <p:cNvSpPr/>
            <p:nvPr/>
          </p:nvSpPr>
          <p:spPr>
            <a:xfrm>
              <a:off x="-108520" y="-22929"/>
              <a:ext cx="9275142" cy="897641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" name="Titolo 1"/>
            <p:cNvSpPr txBox="1">
              <a:spLocks/>
            </p:cNvSpPr>
            <p:nvPr/>
          </p:nvSpPr>
          <p:spPr>
            <a:xfrm>
              <a:off x="1907704" y="332656"/>
              <a:ext cx="7236296" cy="50405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it-IT" sz="2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I dati di Partecipa.gov</a:t>
              </a:r>
              <a:endParaRPr lang="it-IT" sz="20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pic>
          <p:nvPicPr>
            <p:cNvPr id="21" name="Immagine 20" descr="shutterstock_95143126_2.jpg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9552" y="44624"/>
              <a:ext cx="1256409" cy="844293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pic>
        <p:nvPicPr>
          <p:cNvPr id="10" name="Immagine 9" descr="marchio 1.eps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4529" y="6021288"/>
            <a:ext cx="998284" cy="520700"/>
          </a:xfrm>
          <a:prstGeom prst="rect">
            <a:avLst/>
          </a:prstGeom>
        </p:spPr>
      </p:pic>
      <p:pic>
        <p:nvPicPr>
          <p:cNvPr id="13" name="Immagine 12" descr="logoAref.eps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3968" y="5974487"/>
            <a:ext cx="951087" cy="550857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629816" y="1124744"/>
            <a:ext cx="73265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>
                <a:latin typeface="Arial"/>
                <a:cs typeface="Arial"/>
                <a:sym typeface="Zapf Dingbats"/>
              </a:rPr>
              <a:t>Costruire e leggere le tabelle di analisi dati con </a:t>
            </a:r>
            <a:r>
              <a:rPr lang="it-IT" sz="2000" dirty="0" err="1" smtClean="0">
                <a:latin typeface="Arial"/>
                <a:cs typeface="Arial"/>
                <a:sym typeface="Zapf Dingbats"/>
              </a:rPr>
              <a:t>l’excel</a:t>
            </a:r>
            <a:endParaRPr lang="it-IT" sz="2000" dirty="0" smtClean="0">
              <a:latin typeface="Arial"/>
              <a:cs typeface="Arial"/>
              <a:sym typeface="Zapf Dingbats"/>
            </a:endParaRPr>
          </a:p>
          <a:p>
            <a:endParaRPr lang="it-IT" sz="2000" dirty="0">
              <a:latin typeface="Arial"/>
              <a:cs typeface="Arial"/>
              <a:sym typeface="Zapf Dingbats"/>
            </a:endParaRPr>
          </a:p>
          <a:p>
            <a:endParaRPr lang="it-IT" sz="2000" dirty="0" smtClean="0">
              <a:latin typeface="Arial"/>
              <a:cs typeface="Arial"/>
              <a:sym typeface="Zapf Dingbats"/>
            </a:endParaRPr>
          </a:p>
          <a:p>
            <a:r>
              <a:rPr lang="it-IT" sz="2000" dirty="0" smtClean="0">
                <a:latin typeface="Arial"/>
                <a:cs typeface="Arial"/>
                <a:sym typeface="Zapf Dingbats"/>
              </a:rPr>
              <a:t>….passiamo al file dei dati</a:t>
            </a:r>
            <a:endParaRPr lang="it-IT" sz="2000" dirty="0">
              <a:latin typeface="Arial"/>
              <a:cs typeface="Arial"/>
              <a:sym typeface="Zapf Dingbats"/>
            </a:endParaRPr>
          </a:p>
        </p:txBody>
      </p:sp>
    </p:spTree>
    <p:extLst>
      <p:ext uri="{BB962C8B-B14F-4D97-AF65-F5344CB8AC3E}">
        <p14:creationId xmlns:p14="http://schemas.microsoft.com/office/powerpoint/2010/main" val="170379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1" y="1196752"/>
            <a:ext cx="7921252" cy="38164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1600" dirty="0"/>
          </a:p>
          <a:p>
            <a:pPr marL="0" indent="0">
              <a:buNone/>
            </a:pPr>
            <a:endParaRPr lang="it-IT" sz="1600" dirty="0" smtClean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539552" y="6093296"/>
            <a:ext cx="1512540" cy="216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000" dirty="0" smtClean="0">
                <a:solidFill>
                  <a:srgbClr val="595959"/>
                </a:solidFill>
              </a:rPr>
              <a:t>Roma, </a:t>
            </a:r>
            <a:r>
              <a:rPr lang="it-IT" sz="1000" dirty="0" smtClean="0">
                <a:solidFill>
                  <a:srgbClr val="595959"/>
                </a:solidFill>
              </a:rPr>
              <a:t>17.12.2013</a:t>
            </a:r>
          </a:p>
        </p:txBody>
      </p:sp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1259632" y="0"/>
            <a:ext cx="7884368" cy="836712"/>
          </a:xfrm>
        </p:spPr>
        <p:txBody>
          <a:bodyPr>
            <a:normAutofit/>
          </a:bodyPr>
          <a:lstStyle/>
          <a:p>
            <a:pPr algn="l"/>
            <a:r>
              <a:rPr lang="it-IT" sz="2000" b="1" dirty="0">
                <a:solidFill>
                  <a:schemeClr val="bg1"/>
                </a:solidFill>
                <a:latin typeface="Arial"/>
                <a:cs typeface="Arial"/>
              </a:rPr>
              <a:t>Titolo titolo titolo titolo</a:t>
            </a:r>
          </a:p>
        </p:txBody>
      </p:sp>
      <p:sp>
        <p:nvSpPr>
          <p:cNvPr id="11" name="Titolo 1"/>
          <p:cNvSpPr txBox="1">
            <a:spLocks/>
          </p:cNvSpPr>
          <p:nvPr/>
        </p:nvSpPr>
        <p:spPr>
          <a:xfrm>
            <a:off x="1259632" y="0"/>
            <a:ext cx="7884368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b="1" smtClean="0">
                <a:solidFill>
                  <a:schemeClr val="bg1"/>
                </a:solidFill>
                <a:latin typeface="Arial"/>
                <a:cs typeface="Arial"/>
              </a:rPr>
              <a:t>Titolo titolo titolo titolo</a:t>
            </a:r>
            <a:endParaRPr lang="it-IT" sz="2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grpSp>
        <p:nvGrpSpPr>
          <p:cNvPr id="2" name="Gruppo 1"/>
          <p:cNvGrpSpPr/>
          <p:nvPr/>
        </p:nvGrpSpPr>
        <p:grpSpPr>
          <a:xfrm>
            <a:off x="-108520" y="-22929"/>
            <a:ext cx="9275142" cy="911846"/>
            <a:chOff x="-108520" y="-22929"/>
            <a:chExt cx="9275142" cy="911846"/>
          </a:xfrm>
        </p:grpSpPr>
        <p:sp>
          <p:nvSpPr>
            <p:cNvPr id="19" name="Rettangolo 18"/>
            <p:cNvSpPr/>
            <p:nvPr/>
          </p:nvSpPr>
          <p:spPr>
            <a:xfrm>
              <a:off x="-108520" y="-22929"/>
              <a:ext cx="9275142" cy="897641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" name="Titolo 1"/>
            <p:cNvSpPr txBox="1">
              <a:spLocks/>
            </p:cNvSpPr>
            <p:nvPr/>
          </p:nvSpPr>
          <p:spPr>
            <a:xfrm>
              <a:off x="1907704" y="332656"/>
              <a:ext cx="7236296" cy="50405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it-IT" sz="2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I dati di Partecipa.gov</a:t>
              </a:r>
              <a:endParaRPr lang="it-IT" sz="20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pic>
          <p:nvPicPr>
            <p:cNvPr id="21" name="Immagine 20" descr="shutterstock_95143126_2.jpg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9552" y="44624"/>
              <a:ext cx="1256409" cy="844293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pic>
        <p:nvPicPr>
          <p:cNvPr id="10" name="Immagine 9" descr="marchio 1.eps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4529" y="6021288"/>
            <a:ext cx="998284" cy="520700"/>
          </a:xfrm>
          <a:prstGeom prst="rect">
            <a:avLst/>
          </a:prstGeom>
        </p:spPr>
      </p:pic>
      <p:pic>
        <p:nvPicPr>
          <p:cNvPr id="13" name="Immagine 12" descr="logoAref.eps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3968" y="5974487"/>
            <a:ext cx="951087" cy="550857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629816" y="1124744"/>
            <a:ext cx="732656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 smtClean="0">
                <a:latin typeface="Arial"/>
                <a:cs typeface="Arial"/>
                <a:sym typeface="Zapf Dingbats"/>
              </a:rPr>
              <a:t>Esercitiamoci</a:t>
            </a:r>
          </a:p>
          <a:p>
            <a:endParaRPr lang="it-IT" sz="2000" dirty="0">
              <a:latin typeface="Arial"/>
              <a:cs typeface="Arial"/>
              <a:sym typeface="Zapf Dingbats"/>
            </a:endParaRPr>
          </a:p>
          <a:p>
            <a:r>
              <a:rPr lang="it-IT" sz="2000" dirty="0" smtClean="0">
                <a:latin typeface="Arial"/>
                <a:cs typeface="Arial"/>
                <a:sym typeface="Zapf Dingbats"/>
              </a:rPr>
              <a:t>Costruire le tabelle di frequenza che permettono di rispondere alle seguenti domande:</a:t>
            </a:r>
          </a:p>
          <a:p>
            <a:endParaRPr lang="it-IT" sz="2000" dirty="0">
              <a:latin typeface="Arial"/>
              <a:cs typeface="Arial"/>
              <a:sym typeface="Zapf Dingbats"/>
            </a:endParaRPr>
          </a:p>
          <a:p>
            <a:pPr marL="457200" indent="-457200">
              <a:buAutoNum type="arabicParenR"/>
            </a:pPr>
            <a:r>
              <a:rPr lang="it-IT" sz="2000" dirty="0" smtClean="0">
                <a:latin typeface="Arial"/>
                <a:cs typeface="Arial"/>
                <a:sym typeface="Zapf Dingbats"/>
              </a:rPr>
              <a:t>Cosa preferiscono i partecipanti al sondaggio: un sistema parlamentare od uno presidenziale?</a:t>
            </a:r>
          </a:p>
          <a:p>
            <a:pPr marL="457200" indent="-457200">
              <a:buAutoNum type="arabicParenR"/>
            </a:pPr>
            <a:r>
              <a:rPr lang="it-IT" sz="2000" dirty="0" smtClean="0">
                <a:latin typeface="Arial"/>
                <a:cs typeface="Arial"/>
                <a:sym typeface="Zapf Dingbats"/>
              </a:rPr>
              <a:t>La preferenza verso uno dei due sistemi è legata al sesso, all’età ed al titolo di studio?</a:t>
            </a:r>
          </a:p>
          <a:p>
            <a:pPr marL="457200" indent="-457200">
              <a:buAutoNum type="arabicParenR"/>
            </a:pPr>
            <a:r>
              <a:rPr lang="it-IT" sz="2000" dirty="0" smtClean="0">
                <a:latin typeface="Arial"/>
                <a:cs typeface="Arial"/>
                <a:sym typeface="Zapf Dingbats"/>
              </a:rPr>
              <a:t>Il tema dell’abolizione delle Province quanto è sentito dai partecipanti al sondaggio?</a:t>
            </a:r>
          </a:p>
          <a:p>
            <a:pPr marL="457200" indent="-457200">
              <a:buAutoNum type="arabicParenR"/>
            </a:pPr>
            <a:r>
              <a:rPr lang="it-IT" sz="2000" dirty="0" smtClean="0">
                <a:latin typeface="Arial"/>
                <a:cs typeface="Arial"/>
                <a:sym typeface="Zapf Dingbats"/>
              </a:rPr>
              <a:t>«L’Abolizione delle province» ha una connotazione geografica e/o di genere</a:t>
            </a:r>
          </a:p>
          <a:p>
            <a:pPr marL="457200" indent="-457200">
              <a:buAutoNum type="arabicParenR"/>
            </a:pPr>
            <a:r>
              <a:rPr lang="it-IT" sz="2000" dirty="0" smtClean="0">
                <a:latin typeface="Arial"/>
                <a:cs typeface="Arial"/>
                <a:sym typeface="Zapf Dingbats"/>
              </a:rPr>
              <a:t>Relativamente ai due punti precedenti, c’è o meno desiderio di cambiamento ossia di riforme costituzionali?</a:t>
            </a:r>
          </a:p>
        </p:txBody>
      </p:sp>
    </p:spTree>
    <p:extLst>
      <p:ext uri="{BB962C8B-B14F-4D97-AF65-F5344CB8AC3E}">
        <p14:creationId xmlns:p14="http://schemas.microsoft.com/office/powerpoint/2010/main" val="271001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4044" y="1412776"/>
            <a:ext cx="7921252" cy="381642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210000"/>
              </a:lnSpc>
              <a:spcBef>
                <a:spcPts val="0"/>
              </a:spcBef>
              <a:buNone/>
            </a:pPr>
            <a:r>
              <a:rPr lang="it-IT" sz="3600" dirty="0">
                <a:solidFill>
                  <a:srgbClr val="595959"/>
                </a:solidFill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r>
              <a:rPr lang="it-IT" sz="1800" dirty="0" smtClean="0">
                <a:latin typeface="Arial"/>
                <a:cs typeface="Arial"/>
                <a:sym typeface="Zapf Dingbats"/>
              </a:rPr>
              <a:t> Il file </a:t>
            </a:r>
            <a:r>
              <a:rPr lang="it-IT" sz="1800" dirty="0" err="1" smtClean="0">
                <a:latin typeface="Arial"/>
                <a:cs typeface="Arial"/>
                <a:sym typeface="Zapf Dingbats"/>
              </a:rPr>
              <a:t>excel</a:t>
            </a:r>
            <a:r>
              <a:rPr lang="it-IT" sz="1800" dirty="0" smtClean="0">
                <a:latin typeface="Arial"/>
                <a:cs typeface="Arial"/>
                <a:sym typeface="Zapf Dingbats"/>
              </a:rPr>
              <a:t> contente i dati</a:t>
            </a:r>
            <a:endParaRPr lang="it-IT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it-IT" sz="3600" dirty="0">
                <a:solidFill>
                  <a:srgbClr val="595959"/>
                </a:solidFill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r>
              <a:rPr lang="it-IT" sz="3600" dirty="0">
                <a:latin typeface="Arial"/>
                <a:cs typeface="Arial"/>
                <a:sym typeface="Zapf Dingbats"/>
              </a:rPr>
              <a:t> </a:t>
            </a:r>
            <a:r>
              <a:rPr lang="it-IT" sz="1800" dirty="0" smtClean="0">
                <a:latin typeface="Arial"/>
                <a:cs typeface="Arial"/>
              </a:rPr>
              <a:t>La fonte dei dati: il questionario</a:t>
            </a:r>
            <a:endParaRPr lang="it-IT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it-IT" sz="3600" dirty="0">
                <a:solidFill>
                  <a:srgbClr val="595959"/>
                </a:solidFill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r>
              <a:rPr lang="it-IT" sz="3600" dirty="0">
                <a:latin typeface="Arial"/>
                <a:cs typeface="Arial"/>
                <a:sym typeface="Zapf Dingbats"/>
              </a:rPr>
              <a:t> </a:t>
            </a:r>
            <a:r>
              <a:rPr lang="it-IT" sz="1800" dirty="0" smtClean="0">
                <a:latin typeface="Arial"/>
                <a:cs typeface="Arial"/>
                <a:sym typeface="Zapf Dingbats"/>
              </a:rPr>
              <a:t>Il contributo Istat all’iniziativa</a:t>
            </a:r>
          </a:p>
          <a:p>
            <a:pPr marL="0" indent="0">
              <a:buNone/>
            </a:pPr>
            <a:r>
              <a:rPr lang="it-IT" sz="3600" dirty="0" smtClean="0">
                <a:solidFill>
                  <a:srgbClr val="595959"/>
                </a:solidFill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r>
              <a:rPr lang="it-IT" sz="1800" dirty="0" smtClean="0">
                <a:latin typeface="Arial"/>
                <a:cs typeface="Arial"/>
                <a:sym typeface="Zapf Dingbats"/>
              </a:rPr>
              <a:t> Costruire e leggere le tabelle di analisi dati con </a:t>
            </a:r>
            <a:r>
              <a:rPr lang="it-IT" sz="1800" dirty="0" err="1" smtClean="0">
                <a:latin typeface="Arial"/>
                <a:cs typeface="Arial"/>
                <a:sym typeface="Zapf Dingbats"/>
              </a:rPr>
              <a:t>l’excel</a:t>
            </a:r>
            <a:endParaRPr lang="it-IT" sz="1800" dirty="0" smtClean="0">
              <a:latin typeface="Arial"/>
              <a:cs typeface="Arial"/>
              <a:sym typeface="Zapf Dingbats"/>
            </a:endParaRPr>
          </a:p>
          <a:p>
            <a:pPr marL="0" indent="0">
              <a:buNone/>
            </a:pPr>
            <a:r>
              <a:rPr lang="it-IT" sz="3600" dirty="0">
                <a:solidFill>
                  <a:srgbClr val="595959"/>
                </a:solidFill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r>
              <a:rPr lang="it-IT" sz="3600" dirty="0">
                <a:latin typeface="Arial"/>
                <a:cs typeface="Arial"/>
                <a:sym typeface="Zapf Dingbats"/>
              </a:rPr>
              <a:t> </a:t>
            </a:r>
            <a:r>
              <a:rPr lang="it-IT" sz="1800" dirty="0" smtClean="0">
                <a:latin typeface="Arial"/>
                <a:cs typeface="Arial"/>
                <a:sym typeface="Zapf Dingbats"/>
              </a:rPr>
              <a:t>Esercitiamoci</a:t>
            </a:r>
            <a:endParaRPr lang="it-IT" sz="1800" dirty="0">
              <a:latin typeface="Arial"/>
              <a:cs typeface="Arial"/>
            </a:endParaRPr>
          </a:p>
          <a:p>
            <a:pPr marL="0" indent="0">
              <a:buNone/>
            </a:pPr>
            <a:endParaRPr lang="it-IT" sz="1800" dirty="0">
              <a:latin typeface="Arial"/>
              <a:cs typeface="Arial"/>
            </a:endParaRPr>
          </a:p>
          <a:p>
            <a:pPr marL="0" indent="0">
              <a:buNone/>
            </a:pPr>
            <a:endParaRPr lang="it-IT" sz="1600" dirty="0">
              <a:latin typeface="Arial"/>
              <a:cs typeface="Arial"/>
            </a:endParaRPr>
          </a:p>
          <a:p>
            <a:endParaRPr lang="it-IT" sz="1600" dirty="0" smtClean="0"/>
          </a:p>
          <a:p>
            <a:endParaRPr lang="it-IT" sz="1600" dirty="0" smtClean="0"/>
          </a:p>
          <a:p>
            <a:endParaRPr lang="it-IT" sz="1600" dirty="0" smtClean="0"/>
          </a:p>
          <a:p>
            <a:pPr marL="0" indent="0">
              <a:buNone/>
            </a:pPr>
            <a:endParaRPr lang="it-IT" sz="1600" dirty="0" smtClean="0"/>
          </a:p>
        </p:txBody>
      </p:sp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1259632" y="0"/>
            <a:ext cx="7884368" cy="836712"/>
          </a:xfrm>
        </p:spPr>
        <p:txBody>
          <a:bodyPr>
            <a:normAutofit/>
          </a:bodyPr>
          <a:lstStyle/>
          <a:p>
            <a:pPr algn="l"/>
            <a:r>
              <a:rPr lang="it-IT" sz="2000" b="1" dirty="0">
                <a:solidFill>
                  <a:schemeClr val="bg1"/>
                </a:solidFill>
                <a:latin typeface="Arial"/>
                <a:cs typeface="Arial"/>
              </a:rPr>
              <a:t>Titolo titolo titolo titolo</a:t>
            </a:r>
          </a:p>
        </p:txBody>
      </p:sp>
      <p:sp>
        <p:nvSpPr>
          <p:cNvPr id="11" name="Titolo 1"/>
          <p:cNvSpPr txBox="1">
            <a:spLocks/>
          </p:cNvSpPr>
          <p:nvPr/>
        </p:nvSpPr>
        <p:spPr>
          <a:xfrm>
            <a:off x="1259632" y="0"/>
            <a:ext cx="7884368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b="1" smtClean="0">
                <a:solidFill>
                  <a:schemeClr val="bg1"/>
                </a:solidFill>
                <a:latin typeface="Arial"/>
                <a:cs typeface="Arial"/>
              </a:rPr>
              <a:t>Titolo titolo titolo titolo</a:t>
            </a:r>
            <a:endParaRPr lang="it-IT" sz="2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grpSp>
        <p:nvGrpSpPr>
          <p:cNvPr id="2" name="Gruppo 1"/>
          <p:cNvGrpSpPr/>
          <p:nvPr/>
        </p:nvGrpSpPr>
        <p:grpSpPr>
          <a:xfrm>
            <a:off x="-108520" y="-22929"/>
            <a:ext cx="9275142" cy="911846"/>
            <a:chOff x="-108520" y="-22929"/>
            <a:chExt cx="9275142" cy="911846"/>
          </a:xfrm>
        </p:grpSpPr>
        <p:sp>
          <p:nvSpPr>
            <p:cNvPr id="19" name="Rettangolo 18"/>
            <p:cNvSpPr/>
            <p:nvPr/>
          </p:nvSpPr>
          <p:spPr>
            <a:xfrm>
              <a:off x="-108520" y="-22929"/>
              <a:ext cx="9275142" cy="897641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" name="Titolo 1"/>
            <p:cNvSpPr txBox="1">
              <a:spLocks/>
            </p:cNvSpPr>
            <p:nvPr/>
          </p:nvSpPr>
          <p:spPr>
            <a:xfrm>
              <a:off x="1907704" y="332656"/>
              <a:ext cx="7236296" cy="50405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it-IT" sz="2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I dati di Partecipa.gov</a:t>
              </a:r>
              <a:endParaRPr lang="it-IT" sz="20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pic>
          <p:nvPicPr>
            <p:cNvPr id="21" name="Immagine 20" descr="shutterstock_95143126_2.jpg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9552" y="44624"/>
              <a:ext cx="1256409" cy="844293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pic>
        <p:nvPicPr>
          <p:cNvPr id="10" name="Immagine 9" descr="marchio 1.eps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4529" y="6021288"/>
            <a:ext cx="998284" cy="520700"/>
          </a:xfrm>
          <a:prstGeom prst="rect">
            <a:avLst/>
          </a:prstGeom>
        </p:spPr>
      </p:pic>
      <p:pic>
        <p:nvPicPr>
          <p:cNvPr id="13" name="Immagine 12" descr="logoAref.eps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3968" y="5974487"/>
            <a:ext cx="951087" cy="550857"/>
          </a:xfrm>
          <a:prstGeom prst="rect">
            <a:avLst/>
          </a:prstGeom>
        </p:spPr>
      </p:pic>
      <p:sp>
        <p:nvSpPr>
          <p:cNvPr id="12" name="Titolo 1"/>
          <p:cNvSpPr txBox="1">
            <a:spLocks/>
          </p:cNvSpPr>
          <p:nvPr/>
        </p:nvSpPr>
        <p:spPr>
          <a:xfrm>
            <a:off x="539552" y="6093296"/>
            <a:ext cx="1512540" cy="216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000" dirty="0" smtClean="0">
                <a:solidFill>
                  <a:srgbClr val="595959"/>
                </a:solidFill>
              </a:rPr>
              <a:t>Roma, </a:t>
            </a:r>
            <a:r>
              <a:rPr lang="it-IT" sz="1000" dirty="0" smtClean="0">
                <a:solidFill>
                  <a:srgbClr val="595959"/>
                </a:solidFill>
              </a:rPr>
              <a:t>17.12.2013</a:t>
            </a:r>
          </a:p>
        </p:txBody>
      </p:sp>
    </p:spTree>
    <p:extLst>
      <p:ext uri="{BB962C8B-B14F-4D97-AF65-F5344CB8AC3E}">
        <p14:creationId xmlns:p14="http://schemas.microsoft.com/office/powerpoint/2010/main" val="218791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1" y="1196752"/>
            <a:ext cx="7921252" cy="3816424"/>
          </a:xfrm>
        </p:spPr>
        <p:txBody>
          <a:bodyPr>
            <a:normAutofit/>
          </a:bodyPr>
          <a:lstStyle/>
          <a:p>
            <a:pPr marL="0" indent="0">
              <a:lnSpc>
                <a:spcPct val="210000"/>
              </a:lnSpc>
              <a:spcBef>
                <a:spcPts val="0"/>
              </a:spcBef>
              <a:buNone/>
            </a:pPr>
            <a:r>
              <a:rPr lang="it-IT" sz="1800" dirty="0" smtClean="0">
                <a:latin typeface="Arial"/>
                <a:cs typeface="Arial"/>
                <a:sym typeface="Zapf Dingbats"/>
              </a:rPr>
              <a:t>Il file </a:t>
            </a:r>
            <a:r>
              <a:rPr lang="it-IT" sz="1800" dirty="0" err="1" smtClean="0">
                <a:latin typeface="Arial"/>
                <a:cs typeface="Arial"/>
                <a:sym typeface="Zapf Dingbats"/>
              </a:rPr>
              <a:t>excel</a:t>
            </a:r>
            <a:r>
              <a:rPr lang="it-IT" sz="1800" dirty="0" smtClean="0">
                <a:latin typeface="Arial"/>
                <a:cs typeface="Arial"/>
                <a:sym typeface="Zapf Dingbats"/>
              </a:rPr>
              <a:t> contente i dati</a:t>
            </a:r>
            <a:endParaRPr lang="it-IT" sz="1800" dirty="0">
              <a:latin typeface="Arial"/>
              <a:cs typeface="Arial"/>
            </a:endParaRPr>
          </a:p>
          <a:p>
            <a:pPr marL="0" indent="0">
              <a:buNone/>
            </a:pPr>
            <a:endParaRPr lang="it-IT" sz="1600" dirty="0" smtClean="0"/>
          </a:p>
          <a:p>
            <a:endParaRPr lang="it-IT" sz="1600" dirty="0" smtClean="0"/>
          </a:p>
          <a:p>
            <a:pPr marL="0" indent="0">
              <a:buNone/>
            </a:pPr>
            <a:endParaRPr lang="it-IT" sz="1600" dirty="0" smtClean="0"/>
          </a:p>
          <a:p>
            <a:pPr marL="0" indent="0">
              <a:buNone/>
            </a:pPr>
            <a:endParaRPr lang="it-IT" sz="1600" dirty="0" smtClean="0"/>
          </a:p>
        </p:txBody>
      </p:sp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1259632" y="0"/>
            <a:ext cx="7884368" cy="836712"/>
          </a:xfrm>
        </p:spPr>
        <p:txBody>
          <a:bodyPr>
            <a:normAutofit/>
          </a:bodyPr>
          <a:lstStyle/>
          <a:p>
            <a:pPr algn="l"/>
            <a:r>
              <a:rPr lang="it-IT" sz="2000" b="1" dirty="0">
                <a:solidFill>
                  <a:schemeClr val="bg1"/>
                </a:solidFill>
                <a:latin typeface="Arial"/>
                <a:cs typeface="Arial"/>
              </a:rPr>
              <a:t>Titolo titolo titolo titolo</a:t>
            </a:r>
          </a:p>
        </p:txBody>
      </p:sp>
      <p:sp>
        <p:nvSpPr>
          <p:cNvPr id="11" name="Titolo 1"/>
          <p:cNvSpPr txBox="1">
            <a:spLocks/>
          </p:cNvSpPr>
          <p:nvPr/>
        </p:nvSpPr>
        <p:spPr>
          <a:xfrm>
            <a:off x="1259632" y="0"/>
            <a:ext cx="7884368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b="1" smtClean="0">
                <a:solidFill>
                  <a:schemeClr val="bg1"/>
                </a:solidFill>
                <a:latin typeface="Arial"/>
                <a:cs typeface="Arial"/>
              </a:rPr>
              <a:t>Titolo titolo titolo titolo</a:t>
            </a:r>
            <a:endParaRPr lang="it-IT" sz="2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grpSp>
        <p:nvGrpSpPr>
          <p:cNvPr id="2" name="Gruppo 1"/>
          <p:cNvGrpSpPr/>
          <p:nvPr/>
        </p:nvGrpSpPr>
        <p:grpSpPr>
          <a:xfrm>
            <a:off x="-108520" y="-22929"/>
            <a:ext cx="9275142" cy="911846"/>
            <a:chOff x="-108520" y="-22929"/>
            <a:chExt cx="9275142" cy="911846"/>
          </a:xfrm>
        </p:grpSpPr>
        <p:sp>
          <p:nvSpPr>
            <p:cNvPr id="19" name="Rettangolo 18"/>
            <p:cNvSpPr/>
            <p:nvPr/>
          </p:nvSpPr>
          <p:spPr>
            <a:xfrm>
              <a:off x="-108520" y="-22929"/>
              <a:ext cx="9275142" cy="897641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" name="Titolo 1"/>
            <p:cNvSpPr txBox="1">
              <a:spLocks/>
            </p:cNvSpPr>
            <p:nvPr/>
          </p:nvSpPr>
          <p:spPr>
            <a:xfrm>
              <a:off x="1907704" y="332656"/>
              <a:ext cx="7236296" cy="50405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it-IT" sz="2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I dati di Partecipa.gov</a:t>
              </a:r>
              <a:endParaRPr lang="it-IT" sz="20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pic>
          <p:nvPicPr>
            <p:cNvPr id="21" name="Immagine 20" descr="shutterstock_95143126_2.jpg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9552" y="44624"/>
              <a:ext cx="1256409" cy="844293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pic>
        <p:nvPicPr>
          <p:cNvPr id="10" name="Immagine 9" descr="marchio 1.eps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4529" y="6021288"/>
            <a:ext cx="998284" cy="520700"/>
          </a:xfrm>
          <a:prstGeom prst="rect">
            <a:avLst/>
          </a:prstGeom>
        </p:spPr>
      </p:pic>
      <p:pic>
        <p:nvPicPr>
          <p:cNvPr id="13" name="Immagine 12" descr="logoAref.eps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83968" y="5974487"/>
            <a:ext cx="951087" cy="550857"/>
          </a:xfrm>
          <a:prstGeom prst="rect">
            <a:avLst/>
          </a:prstGeom>
        </p:spPr>
      </p:pic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7003915"/>
              </p:ext>
            </p:extLst>
          </p:nvPr>
        </p:nvGraphicFramePr>
        <p:xfrm>
          <a:off x="899592" y="1902500"/>
          <a:ext cx="4486275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Foglio di lavoro" r:id="rId6" imgW="13058765" imgH="11830127" progId="Excel.Sheet.12">
                  <p:link updateAutomatic="1"/>
                </p:oleObj>
              </mc:Choice>
              <mc:Fallback>
                <p:oleObj name="Foglio di lavoro" r:id="rId6" imgW="13058765" imgH="11830127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99592" y="1902500"/>
                        <a:ext cx="4486275" cy="406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itolo 1"/>
          <p:cNvSpPr txBox="1">
            <a:spLocks/>
          </p:cNvSpPr>
          <p:nvPr/>
        </p:nvSpPr>
        <p:spPr>
          <a:xfrm>
            <a:off x="539552" y="6093296"/>
            <a:ext cx="1512540" cy="216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000" dirty="0" smtClean="0">
                <a:solidFill>
                  <a:srgbClr val="595959"/>
                </a:solidFill>
              </a:rPr>
              <a:t>Roma, </a:t>
            </a:r>
            <a:r>
              <a:rPr lang="it-IT" sz="1000" dirty="0" smtClean="0">
                <a:solidFill>
                  <a:srgbClr val="595959"/>
                </a:solidFill>
              </a:rPr>
              <a:t>17.12.2013</a:t>
            </a:r>
          </a:p>
        </p:txBody>
      </p:sp>
    </p:spTree>
    <p:extLst>
      <p:ext uri="{BB962C8B-B14F-4D97-AF65-F5344CB8AC3E}">
        <p14:creationId xmlns:p14="http://schemas.microsoft.com/office/powerpoint/2010/main" val="243560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82833" y="888917"/>
            <a:ext cx="7921252" cy="381642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it-IT" sz="1800" dirty="0">
              <a:latin typeface="Arial"/>
              <a:cs typeface="Arial"/>
              <a:sym typeface="Zapf Dingbats"/>
            </a:endParaRPr>
          </a:p>
          <a:p>
            <a:pPr marL="0" indent="0">
              <a:spcBef>
                <a:spcPts val="0"/>
              </a:spcBef>
              <a:buNone/>
            </a:pPr>
            <a:endParaRPr lang="it-IT" sz="1600" dirty="0" smtClean="0"/>
          </a:p>
          <a:p>
            <a:pPr marL="0" indent="0">
              <a:buNone/>
            </a:pPr>
            <a:endParaRPr lang="it-IT" sz="1600" dirty="0" smtClean="0"/>
          </a:p>
          <a:p>
            <a:pPr marL="0" indent="0">
              <a:buNone/>
            </a:pPr>
            <a:endParaRPr lang="it-IT" sz="1600" dirty="0" smtClean="0"/>
          </a:p>
          <a:p>
            <a:pPr marL="0" indent="0">
              <a:buNone/>
            </a:pPr>
            <a:endParaRPr lang="it-IT" sz="1600" dirty="0" smtClean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539552" y="6093296"/>
            <a:ext cx="1512540" cy="216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000" dirty="0" smtClean="0">
                <a:solidFill>
                  <a:srgbClr val="595959"/>
                </a:solidFill>
              </a:rPr>
              <a:t>Roma, </a:t>
            </a:r>
            <a:r>
              <a:rPr lang="it-IT" sz="1000" dirty="0" err="1" smtClean="0">
                <a:solidFill>
                  <a:srgbClr val="595959"/>
                </a:solidFill>
              </a:rPr>
              <a:t>xx.xx.xxxx</a:t>
            </a:r>
            <a:endParaRPr lang="it-IT" sz="1000" dirty="0">
              <a:solidFill>
                <a:srgbClr val="595959"/>
              </a:solidFill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1259632" y="0"/>
            <a:ext cx="7884368" cy="836712"/>
          </a:xfrm>
        </p:spPr>
        <p:txBody>
          <a:bodyPr>
            <a:normAutofit/>
          </a:bodyPr>
          <a:lstStyle/>
          <a:p>
            <a:pPr algn="l"/>
            <a:r>
              <a:rPr lang="it-IT" sz="2000" b="1" dirty="0">
                <a:solidFill>
                  <a:schemeClr val="bg1"/>
                </a:solidFill>
                <a:latin typeface="Arial"/>
                <a:cs typeface="Arial"/>
              </a:rPr>
              <a:t>Titolo titolo titolo titolo</a:t>
            </a:r>
          </a:p>
        </p:txBody>
      </p:sp>
      <p:sp>
        <p:nvSpPr>
          <p:cNvPr id="11" name="Titolo 1"/>
          <p:cNvSpPr txBox="1">
            <a:spLocks/>
          </p:cNvSpPr>
          <p:nvPr/>
        </p:nvSpPr>
        <p:spPr>
          <a:xfrm>
            <a:off x="1259632" y="0"/>
            <a:ext cx="7884368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b="1" smtClean="0">
                <a:solidFill>
                  <a:schemeClr val="bg1"/>
                </a:solidFill>
                <a:latin typeface="Arial"/>
                <a:cs typeface="Arial"/>
              </a:rPr>
              <a:t>Titolo titolo titolo titolo</a:t>
            </a:r>
            <a:endParaRPr lang="it-IT" sz="2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grpSp>
        <p:nvGrpSpPr>
          <p:cNvPr id="2" name="Gruppo 1"/>
          <p:cNvGrpSpPr/>
          <p:nvPr/>
        </p:nvGrpSpPr>
        <p:grpSpPr>
          <a:xfrm>
            <a:off x="-108520" y="-22929"/>
            <a:ext cx="9275142" cy="911846"/>
            <a:chOff x="-108520" y="-22929"/>
            <a:chExt cx="9275142" cy="911846"/>
          </a:xfrm>
        </p:grpSpPr>
        <p:sp>
          <p:nvSpPr>
            <p:cNvPr id="19" name="Rettangolo 18"/>
            <p:cNvSpPr/>
            <p:nvPr/>
          </p:nvSpPr>
          <p:spPr>
            <a:xfrm>
              <a:off x="-108520" y="-22929"/>
              <a:ext cx="9275142" cy="897641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" name="Titolo 1"/>
            <p:cNvSpPr txBox="1">
              <a:spLocks/>
            </p:cNvSpPr>
            <p:nvPr/>
          </p:nvSpPr>
          <p:spPr>
            <a:xfrm>
              <a:off x="1907704" y="332656"/>
              <a:ext cx="7236296" cy="50405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it-IT" sz="2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I dati di </a:t>
              </a:r>
              <a:r>
                <a:rPr lang="it-IT" sz="2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Partecipa.gov- il questionario elettronico</a:t>
              </a:r>
            </a:p>
          </p:txBody>
        </p:sp>
        <p:pic>
          <p:nvPicPr>
            <p:cNvPr id="21" name="Immagine 20" descr="shutterstock_95143126_2.jpg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9552" y="44624"/>
              <a:ext cx="1256409" cy="844293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pic>
        <p:nvPicPr>
          <p:cNvPr id="10" name="Immagine 9" descr="marchio 1.eps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4529" y="6021288"/>
            <a:ext cx="998284" cy="520700"/>
          </a:xfrm>
          <a:prstGeom prst="rect">
            <a:avLst/>
          </a:prstGeom>
        </p:spPr>
      </p:pic>
      <p:pic>
        <p:nvPicPr>
          <p:cNvPr id="13" name="Immagine 12" descr="logoAref.eps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3968" y="5974487"/>
            <a:ext cx="951087" cy="550857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18" y="912184"/>
            <a:ext cx="7128792" cy="629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olo 1"/>
          <p:cNvSpPr txBox="1">
            <a:spLocks/>
          </p:cNvSpPr>
          <p:nvPr/>
        </p:nvSpPr>
        <p:spPr>
          <a:xfrm>
            <a:off x="179512" y="6353708"/>
            <a:ext cx="1512540" cy="216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000" dirty="0" smtClean="0">
                <a:solidFill>
                  <a:srgbClr val="595959"/>
                </a:solidFill>
              </a:rPr>
              <a:t>Roma, </a:t>
            </a:r>
            <a:r>
              <a:rPr lang="it-IT" sz="1000" dirty="0" smtClean="0">
                <a:solidFill>
                  <a:srgbClr val="595959"/>
                </a:solidFill>
              </a:rPr>
              <a:t>17.12.2013</a:t>
            </a:r>
          </a:p>
        </p:txBody>
      </p:sp>
    </p:spTree>
    <p:extLst>
      <p:ext uri="{BB962C8B-B14F-4D97-AF65-F5344CB8AC3E}">
        <p14:creationId xmlns:p14="http://schemas.microsoft.com/office/powerpoint/2010/main" val="309859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1" y="1196752"/>
            <a:ext cx="7921252" cy="3816424"/>
          </a:xfrm>
        </p:spPr>
        <p:txBody>
          <a:bodyPr>
            <a:normAutofit/>
          </a:bodyPr>
          <a:lstStyle/>
          <a:p>
            <a:pPr marL="0" indent="0">
              <a:lnSpc>
                <a:spcPct val="210000"/>
              </a:lnSpc>
              <a:spcBef>
                <a:spcPts val="0"/>
              </a:spcBef>
              <a:buNone/>
            </a:pPr>
            <a:r>
              <a:rPr lang="it-IT" sz="1800" dirty="0" smtClean="0">
                <a:latin typeface="Arial"/>
                <a:cs typeface="Arial"/>
                <a:sym typeface="Zapf Dingbats"/>
              </a:rPr>
              <a:t>La fonte dei dati: il questionario</a:t>
            </a:r>
            <a:endParaRPr lang="it-IT" sz="1800" dirty="0">
              <a:latin typeface="Arial"/>
              <a:cs typeface="Arial"/>
            </a:endParaRPr>
          </a:p>
          <a:p>
            <a:pPr marL="0" indent="0">
              <a:buNone/>
            </a:pPr>
            <a:endParaRPr lang="it-IT" sz="1600" dirty="0" smtClean="0"/>
          </a:p>
          <a:p>
            <a:endParaRPr lang="it-IT" sz="1600" dirty="0" smtClean="0"/>
          </a:p>
          <a:p>
            <a:pPr marL="0" indent="0">
              <a:buNone/>
            </a:pPr>
            <a:endParaRPr lang="it-IT" sz="1600" dirty="0" smtClean="0"/>
          </a:p>
          <a:p>
            <a:pPr marL="0" indent="0">
              <a:buNone/>
            </a:pPr>
            <a:endParaRPr lang="it-IT" sz="1600" dirty="0" smtClean="0"/>
          </a:p>
        </p:txBody>
      </p:sp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1259632" y="0"/>
            <a:ext cx="7884368" cy="836712"/>
          </a:xfrm>
        </p:spPr>
        <p:txBody>
          <a:bodyPr>
            <a:normAutofit/>
          </a:bodyPr>
          <a:lstStyle/>
          <a:p>
            <a:pPr algn="l"/>
            <a:r>
              <a:rPr lang="it-IT" sz="2000" b="1" dirty="0">
                <a:solidFill>
                  <a:schemeClr val="bg1"/>
                </a:solidFill>
                <a:latin typeface="Arial"/>
                <a:cs typeface="Arial"/>
              </a:rPr>
              <a:t>Titolo titolo titolo titolo</a:t>
            </a:r>
          </a:p>
        </p:txBody>
      </p:sp>
      <p:sp>
        <p:nvSpPr>
          <p:cNvPr id="11" name="Titolo 1"/>
          <p:cNvSpPr txBox="1">
            <a:spLocks/>
          </p:cNvSpPr>
          <p:nvPr/>
        </p:nvSpPr>
        <p:spPr>
          <a:xfrm>
            <a:off x="1259632" y="0"/>
            <a:ext cx="7884368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b="1" smtClean="0">
                <a:solidFill>
                  <a:schemeClr val="bg1"/>
                </a:solidFill>
                <a:latin typeface="Arial"/>
                <a:cs typeface="Arial"/>
              </a:rPr>
              <a:t>Titolo titolo titolo titolo</a:t>
            </a:r>
            <a:endParaRPr lang="it-IT" sz="2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grpSp>
        <p:nvGrpSpPr>
          <p:cNvPr id="2" name="Gruppo 1"/>
          <p:cNvGrpSpPr/>
          <p:nvPr/>
        </p:nvGrpSpPr>
        <p:grpSpPr>
          <a:xfrm>
            <a:off x="-108520" y="-22929"/>
            <a:ext cx="9275142" cy="911846"/>
            <a:chOff x="-108520" y="-22929"/>
            <a:chExt cx="9275142" cy="911846"/>
          </a:xfrm>
        </p:grpSpPr>
        <p:sp>
          <p:nvSpPr>
            <p:cNvPr id="19" name="Rettangolo 18"/>
            <p:cNvSpPr/>
            <p:nvPr/>
          </p:nvSpPr>
          <p:spPr>
            <a:xfrm>
              <a:off x="-108520" y="-22929"/>
              <a:ext cx="9275142" cy="897641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" name="Titolo 1"/>
            <p:cNvSpPr txBox="1">
              <a:spLocks/>
            </p:cNvSpPr>
            <p:nvPr/>
          </p:nvSpPr>
          <p:spPr>
            <a:xfrm>
              <a:off x="1907704" y="332656"/>
              <a:ext cx="7236296" cy="50405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it-IT" sz="2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I dati di Partecipa.gov</a:t>
              </a:r>
              <a:endParaRPr lang="it-IT" sz="20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pic>
          <p:nvPicPr>
            <p:cNvPr id="21" name="Immagine 20" descr="shutterstock_95143126_2.jpg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9552" y="44624"/>
              <a:ext cx="1256409" cy="844293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pic>
        <p:nvPicPr>
          <p:cNvPr id="10" name="Immagine 9" descr="marchio 1.eps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4529" y="6021288"/>
            <a:ext cx="998284" cy="520700"/>
          </a:xfrm>
          <a:prstGeom prst="rect">
            <a:avLst/>
          </a:prstGeom>
        </p:spPr>
      </p:pic>
      <p:pic>
        <p:nvPicPr>
          <p:cNvPr id="13" name="Immagine 12" descr="logoAref.eps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83968" y="5974487"/>
            <a:ext cx="951087" cy="550857"/>
          </a:xfrm>
          <a:prstGeom prst="rect">
            <a:avLst/>
          </a:prstGeom>
        </p:spPr>
      </p:pic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2374723"/>
              </p:ext>
            </p:extLst>
          </p:nvPr>
        </p:nvGraphicFramePr>
        <p:xfrm>
          <a:off x="1795961" y="1957288"/>
          <a:ext cx="3140075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Acrobat Document" r:id="rId6" imgW="5829480" imgH="7543800" progId="AcroExch.Document.11">
                  <p:link updateAutomatic="1"/>
                </p:oleObj>
              </mc:Choice>
              <mc:Fallback>
                <p:oleObj name="Acrobat Document" r:id="rId6" imgW="5829480" imgH="7543800" progId="AcroExch.Document.11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795961" y="1957288"/>
                        <a:ext cx="3140075" cy="4064000"/>
                      </a:xfrm>
                      <a:prstGeom prst="rect">
                        <a:avLst/>
                      </a:prstGeom>
                      <a:ln>
                        <a:solidFill>
                          <a:schemeClr val="bg1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itolo 1"/>
          <p:cNvSpPr txBox="1">
            <a:spLocks/>
          </p:cNvSpPr>
          <p:nvPr/>
        </p:nvSpPr>
        <p:spPr>
          <a:xfrm>
            <a:off x="539552" y="6093296"/>
            <a:ext cx="1512540" cy="216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000" dirty="0" smtClean="0">
                <a:solidFill>
                  <a:srgbClr val="595959"/>
                </a:solidFill>
              </a:rPr>
              <a:t>Roma, </a:t>
            </a:r>
            <a:r>
              <a:rPr lang="it-IT" sz="1000" dirty="0" smtClean="0">
                <a:solidFill>
                  <a:srgbClr val="595959"/>
                </a:solidFill>
              </a:rPr>
              <a:t>17.12.2013</a:t>
            </a:r>
          </a:p>
        </p:txBody>
      </p:sp>
    </p:spTree>
    <p:extLst>
      <p:ext uri="{BB962C8B-B14F-4D97-AF65-F5344CB8AC3E}">
        <p14:creationId xmlns:p14="http://schemas.microsoft.com/office/powerpoint/2010/main" val="193206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1" y="1196752"/>
            <a:ext cx="7921252" cy="38164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000" b="1" dirty="0" smtClean="0"/>
              <a:t>Il contributo dell’Istat:</a:t>
            </a:r>
          </a:p>
          <a:p>
            <a:pPr marL="0" indent="0">
              <a:buNone/>
            </a:pPr>
            <a:endParaRPr lang="it-IT" sz="2000" dirty="0"/>
          </a:p>
          <a:p>
            <a:pPr>
              <a:buAutoNum type="arabicParenR"/>
            </a:pPr>
            <a:r>
              <a:rPr lang="it-IT" sz="2000" dirty="0" smtClean="0"/>
              <a:t>Formulazione dei quesiti: rispetto dei principi di univocità del concetto, della chiarezza e neutralità della formulazione</a:t>
            </a:r>
          </a:p>
          <a:p>
            <a:pPr>
              <a:buAutoNum type="arabicParenR"/>
            </a:pPr>
            <a:endParaRPr lang="it-IT" sz="2000" dirty="0" smtClean="0"/>
          </a:p>
          <a:p>
            <a:pPr>
              <a:buAutoNum type="arabicParenR"/>
            </a:pPr>
            <a:r>
              <a:rPr lang="it-IT" sz="2000" dirty="0" smtClean="0"/>
              <a:t>Validazione dei dati: escludere dall’analisi dati inconsistenti o incongruenti</a:t>
            </a: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r>
              <a:rPr lang="it-IT" sz="2000" u="sng" dirty="0" smtClean="0"/>
              <a:t>Importante: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2000" dirty="0" smtClean="0"/>
              <a:t>L’Istat non è entrata né nel merito dell’iniziativa né sui contenuti;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2000" dirty="0" smtClean="0"/>
              <a:t>La presenza dell’Istat non fornisce nessuna valenza statistica ai risultati trattandosi di un sondaggio di opinione rivolto ad una popolazione ignota.</a:t>
            </a:r>
            <a:endParaRPr lang="it-IT" sz="2000" dirty="0" smtClean="0"/>
          </a:p>
          <a:p>
            <a:pPr marL="0" indent="0">
              <a:buNone/>
            </a:pPr>
            <a:endParaRPr lang="it-IT" sz="2000" dirty="0" smtClean="0"/>
          </a:p>
        </p:txBody>
      </p:sp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1259632" y="0"/>
            <a:ext cx="7884368" cy="836712"/>
          </a:xfrm>
        </p:spPr>
        <p:txBody>
          <a:bodyPr>
            <a:normAutofit/>
          </a:bodyPr>
          <a:lstStyle/>
          <a:p>
            <a:pPr algn="l"/>
            <a:r>
              <a:rPr lang="it-IT" sz="2000" b="1" dirty="0">
                <a:solidFill>
                  <a:schemeClr val="bg1"/>
                </a:solidFill>
                <a:latin typeface="Arial"/>
                <a:cs typeface="Arial"/>
              </a:rPr>
              <a:t>Titolo titolo titolo titolo</a:t>
            </a:r>
          </a:p>
        </p:txBody>
      </p:sp>
      <p:sp>
        <p:nvSpPr>
          <p:cNvPr id="11" name="Titolo 1"/>
          <p:cNvSpPr txBox="1">
            <a:spLocks/>
          </p:cNvSpPr>
          <p:nvPr/>
        </p:nvSpPr>
        <p:spPr>
          <a:xfrm>
            <a:off x="1259632" y="0"/>
            <a:ext cx="7884368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b="1" smtClean="0">
                <a:solidFill>
                  <a:schemeClr val="bg1"/>
                </a:solidFill>
                <a:latin typeface="Arial"/>
                <a:cs typeface="Arial"/>
              </a:rPr>
              <a:t>Titolo titolo titolo titolo</a:t>
            </a:r>
            <a:endParaRPr lang="it-IT" sz="2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grpSp>
        <p:nvGrpSpPr>
          <p:cNvPr id="2" name="Gruppo 1"/>
          <p:cNvGrpSpPr/>
          <p:nvPr/>
        </p:nvGrpSpPr>
        <p:grpSpPr>
          <a:xfrm>
            <a:off x="-108520" y="-22929"/>
            <a:ext cx="9275142" cy="911846"/>
            <a:chOff x="-108520" y="-22929"/>
            <a:chExt cx="9275142" cy="911846"/>
          </a:xfrm>
        </p:grpSpPr>
        <p:sp>
          <p:nvSpPr>
            <p:cNvPr id="19" name="Rettangolo 18"/>
            <p:cNvSpPr/>
            <p:nvPr/>
          </p:nvSpPr>
          <p:spPr>
            <a:xfrm>
              <a:off x="-108520" y="-22929"/>
              <a:ext cx="9275142" cy="897641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" name="Titolo 1"/>
            <p:cNvSpPr txBox="1">
              <a:spLocks/>
            </p:cNvSpPr>
            <p:nvPr/>
          </p:nvSpPr>
          <p:spPr>
            <a:xfrm>
              <a:off x="1907704" y="332656"/>
              <a:ext cx="7236296" cy="50405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it-IT" sz="2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I dati di Partecipa.gov</a:t>
              </a:r>
              <a:endParaRPr lang="it-IT" sz="20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pic>
          <p:nvPicPr>
            <p:cNvPr id="21" name="Immagine 20" descr="shutterstock_95143126_2.jpg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9552" y="44624"/>
              <a:ext cx="1256409" cy="844293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pic>
        <p:nvPicPr>
          <p:cNvPr id="10" name="Immagine 9" descr="marchio 1.eps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4529" y="6021288"/>
            <a:ext cx="998284" cy="520700"/>
          </a:xfrm>
          <a:prstGeom prst="rect">
            <a:avLst/>
          </a:prstGeom>
        </p:spPr>
      </p:pic>
      <p:pic>
        <p:nvPicPr>
          <p:cNvPr id="13" name="Immagine 12" descr="logoAref.eps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3968" y="5974487"/>
            <a:ext cx="951087" cy="550857"/>
          </a:xfrm>
          <a:prstGeom prst="rect">
            <a:avLst/>
          </a:prstGeom>
        </p:spPr>
      </p:pic>
      <p:sp>
        <p:nvSpPr>
          <p:cNvPr id="12" name="Titolo 1"/>
          <p:cNvSpPr txBox="1">
            <a:spLocks/>
          </p:cNvSpPr>
          <p:nvPr/>
        </p:nvSpPr>
        <p:spPr>
          <a:xfrm>
            <a:off x="539552" y="6093296"/>
            <a:ext cx="1512540" cy="216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000" dirty="0" smtClean="0">
                <a:solidFill>
                  <a:srgbClr val="595959"/>
                </a:solidFill>
              </a:rPr>
              <a:t>Roma, </a:t>
            </a:r>
            <a:r>
              <a:rPr lang="it-IT" sz="1000" dirty="0" smtClean="0">
                <a:solidFill>
                  <a:srgbClr val="595959"/>
                </a:solidFill>
              </a:rPr>
              <a:t>17.12.2013</a:t>
            </a:r>
          </a:p>
        </p:txBody>
      </p:sp>
    </p:spTree>
    <p:extLst>
      <p:ext uri="{BB962C8B-B14F-4D97-AF65-F5344CB8AC3E}">
        <p14:creationId xmlns:p14="http://schemas.microsoft.com/office/powerpoint/2010/main" val="410776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7" y="1447909"/>
            <a:ext cx="8137276" cy="381642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it-IT" sz="1800" dirty="0"/>
          </a:p>
          <a:p>
            <a:pPr marL="0" indent="0">
              <a:buNone/>
            </a:pPr>
            <a:endParaRPr lang="it-IT" sz="900" b="1" dirty="0" smtClean="0"/>
          </a:p>
          <a:p>
            <a:pPr marL="0" indent="0">
              <a:buNone/>
            </a:pPr>
            <a:r>
              <a:rPr lang="it-IT" sz="1800" b="1" dirty="0" smtClean="0">
                <a:solidFill>
                  <a:srgbClr val="0070C0"/>
                </a:solidFill>
              </a:rPr>
              <a:t>Prima</a:t>
            </a:r>
            <a:endParaRPr lang="it-IT" sz="18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it-IT" sz="900" b="1" dirty="0" smtClean="0"/>
          </a:p>
          <a:p>
            <a:pPr marL="0" indent="0">
              <a:buNone/>
            </a:pPr>
            <a:r>
              <a:rPr lang="it-IT" sz="1800" b="1" dirty="0" smtClean="0"/>
              <a:t>L’iniziativa </a:t>
            </a:r>
            <a:r>
              <a:rPr lang="it-IT" sz="1800" b="1" dirty="0"/>
              <a:t>legislativa popolare </a:t>
            </a:r>
            <a:endParaRPr lang="it-IT" sz="1800" dirty="0"/>
          </a:p>
          <a:p>
            <a:pPr marL="0" indent="0">
              <a:buNone/>
            </a:pPr>
            <a:r>
              <a:rPr lang="it-IT" sz="1800" b="1" dirty="0" smtClean="0"/>
              <a:t>D. </a:t>
            </a:r>
            <a:r>
              <a:rPr lang="it-IT" sz="1800" b="1" dirty="0"/>
              <a:t>Al </a:t>
            </a:r>
            <a:r>
              <a:rPr lang="it-IT" sz="1800" b="1" dirty="0" err="1"/>
              <a:t>ﬁne</a:t>
            </a:r>
            <a:r>
              <a:rPr lang="it-IT" sz="1800" b="1" dirty="0"/>
              <a:t> di favorire la discussione delle iniziative legislative popolari, a differenza di quanto avviene attualmente ritieni che il Parlamento debba essere obbligato a deliberare sui progetti di legge presentati dal popolo? </a:t>
            </a:r>
          </a:p>
          <a:p>
            <a:pPr marL="0" indent="0">
              <a:buNone/>
            </a:pPr>
            <a:r>
              <a:rPr lang="it-IT" sz="1800" dirty="0" smtClean="0"/>
              <a:t>☐</a:t>
            </a:r>
            <a:r>
              <a:rPr lang="it-IT" sz="1800" dirty="0"/>
              <a:t>per niente d’accordo </a:t>
            </a:r>
          </a:p>
          <a:p>
            <a:pPr marL="0" indent="0">
              <a:buNone/>
            </a:pPr>
            <a:r>
              <a:rPr lang="it-IT" sz="1800" dirty="0"/>
              <a:t>☐poco d’accordo </a:t>
            </a:r>
          </a:p>
          <a:p>
            <a:pPr marL="0" indent="0">
              <a:buNone/>
            </a:pPr>
            <a:r>
              <a:rPr lang="it-IT" sz="1800" dirty="0"/>
              <a:t>☐né d’accordo né in disaccordo </a:t>
            </a:r>
          </a:p>
          <a:p>
            <a:pPr marL="0" indent="0">
              <a:buNone/>
            </a:pPr>
            <a:r>
              <a:rPr lang="it-IT" sz="1800" dirty="0"/>
              <a:t>☐abbastanza d’accordo </a:t>
            </a:r>
          </a:p>
          <a:p>
            <a:pPr marL="0" indent="0">
              <a:buNone/>
            </a:pPr>
            <a:r>
              <a:rPr lang="it-IT" sz="1800" dirty="0"/>
              <a:t>☐completamente d’accordo </a:t>
            </a:r>
            <a:endParaRPr lang="it-IT" sz="1800" dirty="0" smtClean="0"/>
          </a:p>
        </p:txBody>
      </p:sp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1259632" y="0"/>
            <a:ext cx="7884368" cy="836712"/>
          </a:xfrm>
        </p:spPr>
        <p:txBody>
          <a:bodyPr>
            <a:normAutofit/>
          </a:bodyPr>
          <a:lstStyle/>
          <a:p>
            <a:pPr algn="l"/>
            <a:r>
              <a:rPr lang="it-IT" sz="2000" b="1" dirty="0">
                <a:solidFill>
                  <a:schemeClr val="bg1"/>
                </a:solidFill>
                <a:latin typeface="Arial"/>
                <a:cs typeface="Arial"/>
              </a:rPr>
              <a:t>Titolo titolo titolo titolo</a:t>
            </a:r>
          </a:p>
        </p:txBody>
      </p:sp>
      <p:sp>
        <p:nvSpPr>
          <p:cNvPr id="11" name="Titolo 1"/>
          <p:cNvSpPr txBox="1">
            <a:spLocks/>
          </p:cNvSpPr>
          <p:nvPr/>
        </p:nvSpPr>
        <p:spPr>
          <a:xfrm>
            <a:off x="1259632" y="0"/>
            <a:ext cx="7884368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b="1" smtClean="0">
                <a:solidFill>
                  <a:schemeClr val="bg1"/>
                </a:solidFill>
                <a:latin typeface="Arial"/>
                <a:cs typeface="Arial"/>
              </a:rPr>
              <a:t>Titolo titolo titolo titolo</a:t>
            </a:r>
            <a:endParaRPr lang="it-IT" sz="2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grpSp>
        <p:nvGrpSpPr>
          <p:cNvPr id="2" name="Gruppo 1"/>
          <p:cNvGrpSpPr/>
          <p:nvPr/>
        </p:nvGrpSpPr>
        <p:grpSpPr>
          <a:xfrm>
            <a:off x="-108520" y="-22929"/>
            <a:ext cx="9275142" cy="911846"/>
            <a:chOff x="-108520" y="-22929"/>
            <a:chExt cx="9275142" cy="911846"/>
          </a:xfrm>
        </p:grpSpPr>
        <p:sp>
          <p:nvSpPr>
            <p:cNvPr id="19" name="Rettangolo 18"/>
            <p:cNvSpPr/>
            <p:nvPr/>
          </p:nvSpPr>
          <p:spPr>
            <a:xfrm>
              <a:off x="-108520" y="-22929"/>
              <a:ext cx="9275142" cy="897641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" name="Titolo 1"/>
            <p:cNvSpPr txBox="1">
              <a:spLocks/>
            </p:cNvSpPr>
            <p:nvPr/>
          </p:nvSpPr>
          <p:spPr>
            <a:xfrm>
              <a:off x="1907704" y="332656"/>
              <a:ext cx="7236296" cy="50405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it-IT" sz="2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I dati di Partecipa.gov</a:t>
              </a:r>
              <a:endParaRPr lang="it-IT" sz="20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pic>
          <p:nvPicPr>
            <p:cNvPr id="21" name="Immagine 20" descr="shutterstock_95143126_2.jpg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9552" y="44624"/>
              <a:ext cx="1256409" cy="844293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pic>
        <p:nvPicPr>
          <p:cNvPr id="10" name="Immagine 9" descr="marchio 1.eps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4529" y="6021288"/>
            <a:ext cx="998284" cy="520700"/>
          </a:xfrm>
          <a:prstGeom prst="rect">
            <a:avLst/>
          </a:prstGeom>
        </p:spPr>
      </p:pic>
      <p:pic>
        <p:nvPicPr>
          <p:cNvPr id="13" name="Immagine 12" descr="logoAref.eps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3968" y="5974487"/>
            <a:ext cx="951087" cy="550857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95536" y="1124743"/>
            <a:ext cx="8980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Il contributo dell’Istat - Formulazione dei </a:t>
            </a:r>
            <a:r>
              <a:rPr lang="it-IT" sz="2000" dirty="0" smtClean="0"/>
              <a:t>quesiti</a:t>
            </a:r>
          </a:p>
          <a:p>
            <a:r>
              <a:rPr lang="it-IT" sz="2000" dirty="0" smtClean="0"/>
              <a:t>Esempio </a:t>
            </a:r>
            <a:r>
              <a:rPr lang="it-IT" sz="2000" dirty="0"/>
              <a:t>di prima e </a:t>
            </a:r>
            <a:r>
              <a:rPr lang="it-IT" sz="2000" dirty="0" smtClean="0"/>
              <a:t>dopo</a:t>
            </a:r>
            <a:endParaRPr lang="it-IT" sz="2000" dirty="0"/>
          </a:p>
        </p:txBody>
      </p:sp>
      <p:sp>
        <p:nvSpPr>
          <p:cNvPr id="6" name="Ovale 5"/>
          <p:cNvSpPr/>
          <p:nvPr/>
        </p:nvSpPr>
        <p:spPr>
          <a:xfrm>
            <a:off x="363191" y="2636912"/>
            <a:ext cx="6552728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Titolo 1"/>
          <p:cNvSpPr txBox="1">
            <a:spLocks/>
          </p:cNvSpPr>
          <p:nvPr/>
        </p:nvSpPr>
        <p:spPr>
          <a:xfrm>
            <a:off x="539552" y="6093296"/>
            <a:ext cx="1512540" cy="216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000" dirty="0" smtClean="0">
                <a:solidFill>
                  <a:srgbClr val="595959"/>
                </a:solidFill>
              </a:rPr>
              <a:t>Roma, </a:t>
            </a:r>
            <a:r>
              <a:rPr lang="it-IT" sz="1000" dirty="0" smtClean="0">
                <a:solidFill>
                  <a:srgbClr val="595959"/>
                </a:solidFill>
              </a:rPr>
              <a:t>17.12.2013</a:t>
            </a:r>
          </a:p>
        </p:txBody>
      </p:sp>
    </p:spTree>
    <p:extLst>
      <p:ext uri="{BB962C8B-B14F-4D97-AF65-F5344CB8AC3E}">
        <p14:creationId xmlns:p14="http://schemas.microsoft.com/office/powerpoint/2010/main" val="408302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1259632" y="0"/>
            <a:ext cx="7884368" cy="836712"/>
          </a:xfrm>
        </p:spPr>
        <p:txBody>
          <a:bodyPr>
            <a:normAutofit/>
          </a:bodyPr>
          <a:lstStyle/>
          <a:p>
            <a:pPr algn="l"/>
            <a:r>
              <a:rPr lang="it-IT" sz="2000" b="1" dirty="0">
                <a:solidFill>
                  <a:schemeClr val="bg1"/>
                </a:solidFill>
                <a:latin typeface="Arial"/>
                <a:cs typeface="Arial"/>
              </a:rPr>
              <a:t>Titolo titolo titolo titolo</a:t>
            </a:r>
          </a:p>
        </p:txBody>
      </p:sp>
      <p:sp>
        <p:nvSpPr>
          <p:cNvPr id="11" name="Titolo 1"/>
          <p:cNvSpPr txBox="1">
            <a:spLocks/>
          </p:cNvSpPr>
          <p:nvPr/>
        </p:nvSpPr>
        <p:spPr>
          <a:xfrm>
            <a:off x="1259632" y="0"/>
            <a:ext cx="7884368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b="1" smtClean="0">
                <a:solidFill>
                  <a:schemeClr val="bg1"/>
                </a:solidFill>
                <a:latin typeface="Arial"/>
                <a:cs typeface="Arial"/>
              </a:rPr>
              <a:t>Titolo titolo titolo titolo</a:t>
            </a:r>
            <a:endParaRPr lang="it-IT" sz="2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grpSp>
        <p:nvGrpSpPr>
          <p:cNvPr id="2" name="Gruppo 1"/>
          <p:cNvGrpSpPr/>
          <p:nvPr/>
        </p:nvGrpSpPr>
        <p:grpSpPr>
          <a:xfrm>
            <a:off x="-108520" y="-22929"/>
            <a:ext cx="9275142" cy="911846"/>
            <a:chOff x="-108520" y="-22929"/>
            <a:chExt cx="9275142" cy="911846"/>
          </a:xfrm>
        </p:grpSpPr>
        <p:sp>
          <p:nvSpPr>
            <p:cNvPr id="19" name="Rettangolo 18"/>
            <p:cNvSpPr/>
            <p:nvPr/>
          </p:nvSpPr>
          <p:spPr>
            <a:xfrm>
              <a:off x="-108520" y="-22929"/>
              <a:ext cx="9275142" cy="897641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" name="Titolo 1"/>
            <p:cNvSpPr txBox="1">
              <a:spLocks/>
            </p:cNvSpPr>
            <p:nvPr/>
          </p:nvSpPr>
          <p:spPr>
            <a:xfrm>
              <a:off x="1907704" y="332656"/>
              <a:ext cx="7236296" cy="50405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it-IT" sz="2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I dati di Partecipa.gov</a:t>
              </a:r>
              <a:endParaRPr lang="it-IT" sz="20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pic>
          <p:nvPicPr>
            <p:cNvPr id="21" name="Immagine 20" descr="shutterstock_95143126_2.jpg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9552" y="44624"/>
              <a:ext cx="1256409" cy="844293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pic>
        <p:nvPicPr>
          <p:cNvPr id="10" name="Immagine 9" descr="marchio 1.eps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4529" y="6021288"/>
            <a:ext cx="998284" cy="520700"/>
          </a:xfrm>
          <a:prstGeom prst="rect">
            <a:avLst/>
          </a:prstGeom>
        </p:spPr>
      </p:pic>
      <p:pic>
        <p:nvPicPr>
          <p:cNvPr id="13" name="Immagine 12" descr="logoAref.eps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3968" y="5974487"/>
            <a:ext cx="951087" cy="550857"/>
          </a:xfrm>
          <a:prstGeom prst="rect">
            <a:avLst/>
          </a:prstGeom>
        </p:spPr>
      </p:pic>
      <p:sp>
        <p:nvSpPr>
          <p:cNvPr id="12" name="Segnaposto contenuto 2"/>
          <p:cNvSpPr txBox="1">
            <a:spLocks/>
          </p:cNvSpPr>
          <p:nvPr/>
        </p:nvSpPr>
        <p:spPr>
          <a:xfrm>
            <a:off x="539552" y="1916832"/>
            <a:ext cx="8208912" cy="3816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it-IT" sz="1800" b="1" dirty="0" smtClean="0">
                <a:solidFill>
                  <a:srgbClr val="0070C0"/>
                </a:solidFill>
              </a:rPr>
              <a:t>Dopo</a:t>
            </a:r>
          </a:p>
          <a:p>
            <a:pPr marL="0" indent="0">
              <a:buFont typeface="Arial" pitchFamily="34" charset="0"/>
              <a:buNone/>
            </a:pPr>
            <a:r>
              <a:rPr lang="it-IT" sz="1800" b="1" dirty="0" smtClean="0"/>
              <a:t>Le leggi dei cittadini in Parlamento</a:t>
            </a:r>
          </a:p>
          <a:p>
            <a:pPr marL="0" indent="0">
              <a:buFont typeface="Arial" pitchFamily="34" charset="0"/>
              <a:buNone/>
            </a:pPr>
            <a:r>
              <a:rPr lang="it-IT" sz="1800" b="1" dirty="0" smtClean="0"/>
              <a:t>D. Attualmente 50.000 cittadini possono sottoscrivere una proposta di legge e presentarla al Parlamento il quale decide se discuterla. Secondo te, il Parlamento:</a:t>
            </a:r>
          </a:p>
          <a:p>
            <a:pPr marL="0" indent="0">
              <a:buFont typeface="Arial" pitchFamily="34" charset="0"/>
              <a:buNone/>
            </a:pPr>
            <a:r>
              <a:rPr lang="it-IT" sz="1800" dirty="0" smtClean="0"/>
              <a:t>☐ deve rimanere libero di valutare se discutere la proposta;</a:t>
            </a:r>
          </a:p>
          <a:p>
            <a:pPr marL="0" indent="0">
              <a:buFont typeface="Arial" pitchFamily="34" charset="0"/>
              <a:buNone/>
            </a:pPr>
            <a:r>
              <a:rPr lang="it-IT" sz="1800" dirty="0" smtClean="0"/>
              <a:t>☐ deve sempre discutere la proposta;</a:t>
            </a:r>
          </a:p>
          <a:p>
            <a:pPr marL="0" indent="0">
              <a:buFont typeface="Arial" pitchFamily="34" charset="0"/>
              <a:buNone/>
            </a:pPr>
            <a:r>
              <a:rPr lang="it-IT" sz="1800" dirty="0" smtClean="0"/>
              <a:t>☐ deve discuterla, ma occorre aumentare il numero di cittadini che sottoscrivono la proposta;</a:t>
            </a:r>
          </a:p>
          <a:p>
            <a:pPr marL="0" indent="0">
              <a:buFont typeface="Arial" pitchFamily="34" charset="0"/>
              <a:buNone/>
            </a:pPr>
            <a:r>
              <a:rPr lang="it-IT" sz="1800" dirty="0" smtClean="0"/>
              <a:t>☐ </a:t>
            </a:r>
            <a:r>
              <a:rPr lang="it-IT" sz="1800" dirty="0" smtClean="0">
                <a:solidFill>
                  <a:srgbClr val="00B0F0"/>
                </a:solidFill>
              </a:rPr>
              <a:t>altro;</a:t>
            </a:r>
          </a:p>
          <a:p>
            <a:pPr marL="0" indent="0">
              <a:buFont typeface="Arial" pitchFamily="34" charset="0"/>
              <a:buNone/>
            </a:pPr>
            <a:r>
              <a:rPr lang="it-IT" sz="1800" dirty="0" smtClean="0">
                <a:solidFill>
                  <a:srgbClr val="00B0F0"/>
                </a:solidFill>
              </a:rPr>
              <a:t>☐ non so / nessuna risposta.</a:t>
            </a:r>
            <a:endParaRPr lang="it-IT" sz="1800" dirty="0">
              <a:solidFill>
                <a:srgbClr val="00B0F0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395536" y="1124743"/>
            <a:ext cx="8980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Il contributo dell’Istat - Formulazione dei </a:t>
            </a:r>
            <a:r>
              <a:rPr lang="it-IT" sz="2000" dirty="0" smtClean="0"/>
              <a:t>quesiti</a:t>
            </a:r>
          </a:p>
          <a:p>
            <a:r>
              <a:rPr lang="it-IT" sz="2000" dirty="0" smtClean="0"/>
              <a:t>Esempio </a:t>
            </a:r>
            <a:r>
              <a:rPr lang="it-IT" sz="2000" dirty="0"/>
              <a:t>di prima e </a:t>
            </a:r>
            <a:r>
              <a:rPr lang="it-IT" sz="2000" dirty="0" smtClean="0"/>
              <a:t>dopo</a:t>
            </a:r>
            <a:endParaRPr lang="it-IT" sz="2000" dirty="0"/>
          </a:p>
        </p:txBody>
      </p:sp>
      <p:sp>
        <p:nvSpPr>
          <p:cNvPr id="16" name="Titolo 1"/>
          <p:cNvSpPr txBox="1">
            <a:spLocks/>
          </p:cNvSpPr>
          <p:nvPr/>
        </p:nvSpPr>
        <p:spPr>
          <a:xfrm>
            <a:off x="539552" y="6093296"/>
            <a:ext cx="1512540" cy="216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000" dirty="0" smtClean="0">
                <a:solidFill>
                  <a:srgbClr val="595959"/>
                </a:solidFill>
              </a:rPr>
              <a:t>Roma, </a:t>
            </a:r>
            <a:r>
              <a:rPr lang="it-IT" sz="1000" dirty="0" smtClean="0">
                <a:solidFill>
                  <a:srgbClr val="595959"/>
                </a:solidFill>
              </a:rPr>
              <a:t>17.12.2013</a:t>
            </a:r>
          </a:p>
        </p:txBody>
      </p:sp>
    </p:spTree>
    <p:extLst>
      <p:ext uri="{BB962C8B-B14F-4D97-AF65-F5344CB8AC3E}">
        <p14:creationId xmlns:p14="http://schemas.microsoft.com/office/powerpoint/2010/main" val="354772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44824"/>
            <a:ext cx="7921252" cy="38164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1800" b="1" dirty="0" smtClean="0">
                <a:solidFill>
                  <a:srgbClr val="0070C0"/>
                </a:solidFill>
              </a:rPr>
              <a:t>Prima</a:t>
            </a:r>
          </a:p>
          <a:p>
            <a:pPr marL="0" indent="0">
              <a:buNone/>
            </a:pPr>
            <a:r>
              <a:rPr lang="it-IT" sz="1800" b="1" dirty="0"/>
              <a:t>Gli enti della Repubblica </a:t>
            </a:r>
            <a:endParaRPr lang="it-IT" sz="1800" dirty="0"/>
          </a:p>
          <a:p>
            <a:pPr marL="0" indent="0">
              <a:buNone/>
            </a:pPr>
            <a:r>
              <a:rPr lang="it-IT" sz="1800" dirty="0"/>
              <a:t>La Repubblica è costituita dai Comuni, dalle Province, dalle Città metropolitane, dalle Regioni e dallo Stato. Il dibattito degli ultimi mesi si è concentrato sull’accorpamento ovvero l’abolizione delle Province. Tra gli argomenti a favore viene evidenziato il risparmio di spesa che tale </a:t>
            </a:r>
            <a:r>
              <a:rPr lang="it-IT" sz="1800" dirty="0" err="1"/>
              <a:t>modiﬁca</a:t>
            </a:r>
            <a:r>
              <a:rPr lang="it-IT" sz="1800" dirty="0"/>
              <a:t> potrebbe consentire, tra gli argomenti contrari viene evidenziata le necessità di preservare a tale livello di governo alcune funzioni rilevanti per la comunità. </a:t>
            </a:r>
          </a:p>
          <a:p>
            <a:pPr marL="0" indent="0">
              <a:buNone/>
            </a:pPr>
            <a:r>
              <a:rPr lang="it-IT" sz="1800" b="1" dirty="0" smtClean="0"/>
              <a:t>D. Oggi </a:t>
            </a:r>
            <a:r>
              <a:rPr lang="it-IT" sz="1800" b="1" dirty="0"/>
              <a:t>la Repubblica si riparte(?) in Comuni, Province, Città metropolitane, Regioni e Stato. Ritieni di: </a:t>
            </a:r>
          </a:p>
          <a:p>
            <a:pPr marL="0" indent="0">
              <a:buNone/>
            </a:pPr>
            <a:r>
              <a:rPr lang="it-IT" sz="1800" dirty="0"/>
              <a:t>☐mantenere la </a:t>
            </a:r>
            <a:r>
              <a:rPr lang="it-IT" sz="1800" dirty="0" smtClean="0"/>
              <a:t>formulazione </a:t>
            </a:r>
            <a:r>
              <a:rPr lang="it-IT" sz="1800" dirty="0"/>
              <a:t>corrente, che rappresenta una caratteristica </a:t>
            </a:r>
            <a:r>
              <a:rPr lang="it-IT" sz="1800" dirty="0" err="1"/>
              <a:t>speciﬁca</a:t>
            </a:r>
            <a:r>
              <a:rPr lang="it-IT" sz="1800" dirty="0"/>
              <a:t> del sistema italiano  </a:t>
            </a:r>
          </a:p>
          <a:p>
            <a:pPr marL="0" indent="0">
              <a:buNone/>
            </a:pPr>
            <a:r>
              <a:rPr lang="it-IT" sz="1800" dirty="0"/>
              <a:t>☐rimuovere dalla Costituzione il riferimento alle </a:t>
            </a:r>
            <a:r>
              <a:rPr lang="it-IT" sz="1800" dirty="0" smtClean="0"/>
              <a:t>Province</a:t>
            </a:r>
            <a:r>
              <a:rPr lang="it-IT" sz="1800" dirty="0"/>
              <a:t>, riorganizzando le funzioni degli altri livelli di governo territoriali (Regioni, </a:t>
            </a:r>
            <a:r>
              <a:rPr lang="it-IT" sz="1800" dirty="0" err="1"/>
              <a:t>Citta’</a:t>
            </a:r>
            <a:r>
              <a:rPr lang="it-IT" sz="1800" dirty="0"/>
              <a:t> metropolitane, </a:t>
            </a:r>
            <a:r>
              <a:rPr lang="it-IT" sz="1800" dirty="0" smtClean="0"/>
              <a:t>Comuni</a:t>
            </a:r>
            <a:endParaRPr lang="it-IT" sz="1800" dirty="0"/>
          </a:p>
        </p:txBody>
      </p:sp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1259632" y="0"/>
            <a:ext cx="7884368" cy="836712"/>
          </a:xfrm>
        </p:spPr>
        <p:txBody>
          <a:bodyPr>
            <a:normAutofit/>
          </a:bodyPr>
          <a:lstStyle/>
          <a:p>
            <a:pPr algn="l"/>
            <a:r>
              <a:rPr lang="it-IT" sz="2000" b="1" dirty="0">
                <a:solidFill>
                  <a:schemeClr val="bg1"/>
                </a:solidFill>
                <a:latin typeface="Arial"/>
                <a:cs typeface="Arial"/>
              </a:rPr>
              <a:t>Titolo titolo titolo titolo</a:t>
            </a:r>
          </a:p>
        </p:txBody>
      </p:sp>
      <p:sp>
        <p:nvSpPr>
          <p:cNvPr id="11" name="Titolo 1"/>
          <p:cNvSpPr txBox="1">
            <a:spLocks/>
          </p:cNvSpPr>
          <p:nvPr/>
        </p:nvSpPr>
        <p:spPr>
          <a:xfrm>
            <a:off x="1259632" y="0"/>
            <a:ext cx="7884368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b="1" smtClean="0">
                <a:solidFill>
                  <a:schemeClr val="bg1"/>
                </a:solidFill>
                <a:latin typeface="Arial"/>
                <a:cs typeface="Arial"/>
              </a:rPr>
              <a:t>Titolo titolo titolo titolo</a:t>
            </a:r>
            <a:endParaRPr lang="it-IT" sz="2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grpSp>
        <p:nvGrpSpPr>
          <p:cNvPr id="2" name="Gruppo 1"/>
          <p:cNvGrpSpPr/>
          <p:nvPr/>
        </p:nvGrpSpPr>
        <p:grpSpPr>
          <a:xfrm>
            <a:off x="-108520" y="-22929"/>
            <a:ext cx="9275142" cy="911846"/>
            <a:chOff x="-108520" y="-22929"/>
            <a:chExt cx="9275142" cy="911846"/>
          </a:xfrm>
        </p:grpSpPr>
        <p:sp>
          <p:nvSpPr>
            <p:cNvPr id="19" name="Rettangolo 18"/>
            <p:cNvSpPr/>
            <p:nvPr/>
          </p:nvSpPr>
          <p:spPr>
            <a:xfrm>
              <a:off x="-108520" y="-22929"/>
              <a:ext cx="9275142" cy="897641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" name="Titolo 1"/>
            <p:cNvSpPr txBox="1">
              <a:spLocks/>
            </p:cNvSpPr>
            <p:nvPr/>
          </p:nvSpPr>
          <p:spPr>
            <a:xfrm>
              <a:off x="1907704" y="332656"/>
              <a:ext cx="7236296" cy="50405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it-IT" sz="2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I dati di Partecipa.gov</a:t>
              </a:r>
              <a:endParaRPr lang="it-IT" sz="20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pic>
          <p:nvPicPr>
            <p:cNvPr id="21" name="Immagine 20" descr="shutterstock_95143126_2.jpg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9552" y="44624"/>
              <a:ext cx="1256409" cy="844293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pic>
        <p:nvPicPr>
          <p:cNvPr id="10" name="Immagine 9" descr="marchio 1.eps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4529" y="6021288"/>
            <a:ext cx="998284" cy="520700"/>
          </a:xfrm>
          <a:prstGeom prst="rect">
            <a:avLst/>
          </a:prstGeom>
        </p:spPr>
      </p:pic>
      <p:pic>
        <p:nvPicPr>
          <p:cNvPr id="13" name="Immagine 12" descr="logoAref.eps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3968" y="5974487"/>
            <a:ext cx="951087" cy="550857"/>
          </a:xfrm>
          <a:prstGeom prst="rect">
            <a:avLst/>
          </a:prstGeom>
        </p:spPr>
      </p:pic>
      <p:sp>
        <p:nvSpPr>
          <p:cNvPr id="12" name="CasellaDiTesto 11"/>
          <p:cNvSpPr txBox="1"/>
          <p:nvPr/>
        </p:nvSpPr>
        <p:spPr>
          <a:xfrm>
            <a:off x="395536" y="1124743"/>
            <a:ext cx="8980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Il contributo dell’Istat - Formulazione dei </a:t>
            </a:r>
            <a:r>
              <a:rPr lang="it-IT" sz="2000" dirty="0" smtClean="0"/>
              <a:t>quesiti</a:t>
            </a:r>
          </a:p>
          <a:p>
            <a:r>
              <a:rPr lang="it-IT" sz="2000" dirty="0" smtClean="0"/>
              <a:t>Esempio </a:t>
            </a:r>
            <a:r>
              <a:rPr lang="it-IT" sz="2000" dirty="0"/>
              <a:t>di prima e </a:t>
            </a:r>
            <a:r>
              <a:rPr lang="it-IT" sz="2000" dirty="0" smtClean="0"/>
              <a:t>dopo</a:t>
            </a:r>
            <a:endParaRPr lang="it-IT" sz="2000" dirty="0"/>
          </a:p>
        </p:txBody>
      </p:sp>
      <p:sp>
        <p:nvSpPr>
          <p:cNvPr id="5" name="Ovale 4"/>
          <p:cNvSpPr/>
          <p:nvPr/>
        </p:nvSpPr>
        <p:spPr>
          <a:xfrm>
            <a:off x="1957636" y="4829522"/>
            <a:ext cx="1440160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Ovale 13"/>
          <p:cNvSpPr/>
          <p:nvPr/>
        </p:nvSpPr>
        <p:spPr>
          <a:xfrm>
            <a:off x="2636168" y="4221088"/>
            <a:ext cx="1440160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Ovale 14"/>
          <p:cNvSpPr/>
          <p:nvPr/>
        </p:nvSpPr>
        <p:spPr>
          <a:xfrm>
            <a:off x="4076328" y="4829522"/>
            <a:ext cx="4744144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Ovale 15"/>
          <p:cNvSpPr/>
          <p:nvPr/>
        </p:nvSpPr>
        <p:spPr>
          <a:xfrm>
            <a:off x="747031" y="5413970"/>
            <a:ext cx="4138575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arentesi graffa aperta 5"/>
          <p:cNvSpPr/>
          <p:nvPr/>
        </p:nvSpPr>
        <p:spPr>
          <a:xfrm>
            <a:off x="251520" y="2564904"/>
            <a:ext cx="333751" cy="165618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Titolo 1"/>
          <p:cNvSpPr txBox="1">
            <a:spLocks/>
          </p:cNvSpPr>
          <p:nvPr/>
        </p:nvSpPr>
        <p:spPr>
          <a:xfrm>
            <a:off x="1547292" y="6237312"/>
            <a:ext cx="1512540" cy="216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000" dirty="0" smtClean="0">
                <a:solidFill>
                  <a:srgbClr val="595959"/>
                </a:solidFill>
              </a:rPr>
              <a:t>Roma, </a:t>
            </a:r>
            <a:r>
              <a:rPr lang="it-IT" sz="1000" dirty="0" smtClean="0">
                <a:solidFill>
                  <a:srgbClr val="595959"/>
                </a:solidFill>
              </a:rPr>
              <a:t>17.12.2013</a:t>
            </a:r>
          </a:p>
        </p:txBody>
      </p:sp>
    </p:spTree>
    <p:extLst>
      <p:ext uri="{BB962C8B-B14F-4D97-AF65-F5344CB8AC3E}">
        <p14:creationId xmlns:p14="http://schemas.microsoft.com/office/powerpoint/2010/main" val="111967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 animBg="1"/>
      <p:bldP spid="15" grpId="0" animBg="1"/>
      <p:bldP spid="16" grpId="0" animBg="1"/>
      <p:bldP spid="6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1033</TotalTime>
  <Words>1167</Words>
  <Application>Microsoft Office PowerPoint</Application>
  <PresentationFormat>Presentazione su schermo (4:3)</PresentationFormat>
  <Paragraphs>333</Paragraphs>
  <Slides>14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Collegamenti</vt:lpstr>
      </vt:variant>
      <vt:variant>
        <vt:i4>2</vt:i4>
      </vt:variant>
      <vt:variant>
        <vt:lpstr>Titoli diapositive</vt:lpstr>
      </vt:variant>
      <vt:variant>
        <vt:i4>14</vt:i4>
      </vt:variant>
    </vt:vector>
  </HeadingPairs>
  <TitlesOfParts>
    <vt:vector size="17" baseType="lpstr">
      <vt:lpstr>Tema di Office</vt:lpstr>
      <vt:lpstr>G:\Documenti Utente\murgia\LAVORO\Resto_attività\Corsi_da_impartire\Data Journalism_2013\Campione_dati_PartecipaGov.xlsx</vt:lpstr>
      <vt:lpstr>G:\Documenti Utente\murgia\LAVORO\Resto_attività\Corsi_da_impartire\Data Journalism_2013\murgia\questionario_base_definitivo.pdf</vt:lpstr>
      <vt:lpstr>Workshop- I dati di Partecipa.gov  Manuela Murgia  Roma, 17.12.2013</vt:lpstr>
      <vt:lpstr>Titolo titolo titolo titolo</vt:lpstr>
      <vt:lpstr>Titolo titolo titolo titolo</vt:lpstr>
      <vt:lpstr>Titolo titolo titolo titolo</vt:lpstr>
      <vt:lpstr>Titolo titolo titolo titolo</vt:lpstr>
      <vt:lpstr>Titolo titolo titolo titolo</vt:lpstr>
      <vt:lpstr>Titolo titolo titolo titolo</vt:lpstr>
      <vt:lpstr>Titolo titolo titolo titolo</vt:lpstr>
      <vt:lpstr>Titolo titolo titolo titolo</vt:lpstr>
      <vt:lpstr>Titolo titolo titolo titolo</vt:lpstr>
      <vt:lpstr>Titolo titolo titolo titolo</vt:lpstr>
      <vt:lpstr>Titolo titolo titolo titolo</vt:lpstr>
      <vt:lpstr>Titolo titolo titolo titolo</vt:lpstr>
      <vt:lpstr>Titolo titolo titolo titolo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Annamaria AT. Tononi</dc:creator>
  <cp:lastModifiedBy>Manuela Murgia</cp:lastModifiedBy>
  <cp:revision>98</cp:revision>
  <dcterms:created xsi:type="dcterms:W3CDTF">2012-04-04T11:30:27Z</dcterms:created>
  <dcterms:modified xsi:type="dcterms:W3CDTF">2013-12-12T11:22:55Z</dcterms:modified>
</cp:coreProperties>
</file>