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4"/>
  </p:notesMasterIdLst>
  <p:handoutMasterIdLst>
    <p:handoutMasterId r:id="rId25"/>
  </p:handoutMasterIdLst>
  <p:sldIdLst>
    <p:sldId id="256" r:id="rId2"/>
    <p:sldId id="298" r:id="rId3"/>
    <p:sldId id="305" r:id="rId4"/>
    <p:sldId id="276" r:id="rId5"/>
    <p:sldId id="281" r:id="rId6"/>
    <p:sldId id="277" r:id="rId7"/>
    <p:sldId id="300" r:id="rId8"/>
    <p:sldId id="301" r:id="rId9"/>
    <p:sldId id="306" r:id="rId10"/>
    <p:sldId id="283" r:id="rId11"/>
    <p:sldId id="286" r:id="rId12"/>
    <p:sldId id="302" r:id="rId13"/>
    <p:sldId id="310" r:id="rId14"/>
    <p:sldId id="308" r:id="rId15"/>
    <p:sldId id="293" r:id="rId16"/>
    <p:sldId id="294" r:id="rId17"/>
    <p:sldId id="315" r:id="rId18"/>
    <p:sldId id="312" r:id="rId19"/>
    <p:sldId id="311" r:id="rId20"/>
    <p:sldId id="313" r:id="rId21"/>
    <p:sldId id="314" r:id="rId22"/>
    <p:sldId id="297" r:id="rId23"/>
  </p:sldIdLst>
  <p:sldSz cx="9144000" cy="6858000" type="screen4x3"/>
  <p:notesSz cx="6858000" cy="9144000"/>
  <p:custDataLst>
    <p:tags r:id="rId26"/>
  </p:custDataLst>
  <p:defaultTextStyle>
    <a:defPPr>
      <a:defRPr lang="it-IT"/>
    </a:defPPr>
    <a:lvl1pPr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0A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48" autoAdjust="0"/>
    <p:restoredTop sz="69597" autoAdjust="0"/>
  </p:normalViewPr>
  <p:slideViewPr>
    <p:cSldViewPr>
      <p:cViewPr varScale="1">
        <p:scale>
          <a:sx n="115" d="100"/>
          <a:sy n="115" d="100"/>
        </p:scale>
        <p:origin x="-774" y="-96"/>
      </p:cViewPr>
      <p:guideLst>
        <p:guide orient="horz" pos="516"/>
        <p:guide pos="2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AF9B505-9130-4674-9CD7-5DA3B78F0FBD}" type="datetimeFigureOut">
              <a:rPr lang="it-IT"/>
              <a:pPr>
                <a:defRPr/>
              </a:pPr>
              <a:t>22/08/2014</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C2DF7B4E-289D-48A5-A0E0-586F6846261E}" type="slidenum">
              <a:rPr lang="it-IT"/>
              <a:pPr>
                <a:defRPr/>
              </a:pPr>
              <a:t>‹N›</a:t>
            </a:fld>
            <a:endParaRPr lang="it-IT"/>
          </a:p>
        </p:txBody>
      </p:sp>
    </p:spTree>
    <p:extLst>
      <p:ext uri="{BB962C8B-B14F-4D97-AF65-F5344CB8AC3E}">
        <p14:creationId xmlns:p14="http://schemas.microsoft.com/office/powerpoint/2010/main" val="2729402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it-IT"/>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it-IT"/>
          </a:p>
        </p:txBody>
      </p:sp>
      <p:sp>
        <p:nvSpPr>
          <p:cNvPr id="122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xtLst>
            <a:ext uri="{FAA26D3D-D897-4be2-8F04-BA451C77F1D7}"/>
          </a:ex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it-IT"/>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xtLst>
            <a:ext uri="{FAA26D3D-D897-4be2-8F04-BA451C77F1D7}"/>
          </a:ex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941A7F6A-E56A-4801-A863-A8D497EA0DDC}" type="slidenum">
              <a:rPr lang="it-IT"/>
              <a:pPr>
                <a:defRPr/>
              </a:pPr>
              <a:t>‹N›</a:t>
            </a:fld>
            <a:endParaRPr lang="it-IT"/>
          </a:p>
        </p:txBody>
      </p:sp>
    </p:spTree>
    <p:extLst>
      <p:ext uri="{BB962C8B-B14F-4D97-AF65-F5344CB8AC3E}">
        <p14:creationId xmlns:p14="http://schemas.microsoft.com/office/powerpoint/2010/main" val="35598089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miter lim="800000"/>
            <a:headEnd/>
            <a:tailEnd/>
          </a:ln>
        </p:spPr>
        <p:txBody>
          <a:bodyPr/>
          <a:lstStyle/>
          <a:p>
            <a:fld id="{D8808664-0BE9-47E4-95CC-2A9EEA4BC77C}" type="slidenum">
              <a:rPr lang="it-IT" smtClean="0"/>
              <a:pPr/>
              <a:t>1</a:t>
            </a:fld>
            <a:endParaRPr lang="it-IT" smtClean="0"/>
          </a:p>
        </p:txBody>
      </p:sp>
      <p:sp>
        <p:nvSpPr>
          <p:cNvPr id="13315" name="Rectangle 2"/>
          <p:cNvSpPr>
            <a:spLocks noGrp="1" noRot="1" noChangeAspect="1" noChangeArrowheads="1" noTextEdit="1"/>
          </p:cNvSpPr>
          <p:nvPr>
            <p:ph type="sldImg"/>
          </p:nvPr>
        </p:nvSpPr>
        <p:spPr>
          <a:xfrm>
            <a:off x="0" y="0"/>
            <a:ext cx="0" cy="0"/>
          </a:xfrm>
          <a:ln/>
        </p:spPr>
      </p:sp>
      <p:sp>
        <p:nvSpPr>
          <p:cNvPr id="13316" name="Rectangle 2"/>
          <p:cNvSpPr>
            <a:spLocks noGrp="1" noRot="1" noChangeAspect="1" noChangeArrowheads="1" noTextEdit="1"/>
          </p:cNvSpPr>
          <p:nvPr>
            <p:ph type="sldImg"/>
          </p:nvPr>
        </p:nvSpPr>
        <p:spPr>
          <a:ln/>
        </p:spPr>
      </p:sp>
      <p:sp>
        <p:nvSpPr>
          <p:cNvPr id="13317" name="Rectangle 3"/>
          <p:cNvSpPr>
            <a:spLocks noGrp="1" noChangeArrowheads="1"/>
          </p:cNvSpPr>
          <p:nvPr>
            <p:ph type="body" idx="1"/>
          </p:nvPr>
        </p:nvSpPr>
        <p:spPr>
          <a:noFill/>
        </p:spPr>
        <p:txBody>
          <a:bodyPr/>
          <a:lstStyle/>
          <a:p>
            <a:pPr eaLnBrk="1" hangingPunct="1"/>
            <a:endParaRPr lang="it-IT" smtClean="0">
              <a:latin typeface="Arial" pitchFamily="34" charset="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miter lim="800000"/>
            <a:headEnd/>
            <a:tailEnd/>
          </a:ln>
        </p:spPr>
        <p:txBody>
          <a:bodyPr/>
          <a:lstStyle/>
          <a:p>
            <a:fld id="{1E7184F3-DB89-4B4E-A37B-9A1F6257590A}" type="slidenum">
              <a:rPr lang="it-IT" smtClean="0"/>
              <a:pPr/>
              <a:t>10</a:t>
            </a:fld>
            <a:endParaRPr lang="it-IT" smtClean="0"/>
          </a:p>
        </p:txBody>
      </p:sp>
      <p:sp>
        <p:nvSpPr>
          <p:cNvPr id="21507" name="Rectangle 2"/>
          <p:cNvSpPr>
            <a:spLocks noGrp="1" noRot="1" noChangeAspect="1" noChangeArrowheads="1" noTextEdit="1"/>
          </p:cNvSpPr>
          <p:nvPr>
            <p:ph type="sldImg"/>
          </p:nvPr>
        </p:nvSpPr>
        <p:spPr>
          <a:xfrm>
            <a:off x="0" y="0"/>
            <a:ext cx="0" cy="0"/>
          </a:xfrm>
          <a:ln/>
        </p:spPr>
      </p:sp>
      <p:sp>
        <p:nvSpPr>
          <p:cNvPr id="21508" name="Rectangle 2"/>
          <p:cNvSpPr>
            <a:spLocks noGrp="1" noRot="1" noChangeAspect="1" noChangeArrowheads="1" noTextEdit="1"/>
          </p:cNvSpPr>
          <p:nvPr>
            <p:ph type="sldImg"/>
          </p:nvPr>
        </p:nvSpPr>
        <p:spPr>
          <a:ln/>
        </p:spPr>
      </p:sp>
      <p:sp>
        <p:nvSpPr>
          <p:cNvPr id="21509" name="Rectangle 3"/>
          <p:cNvSpPr>
            <a:spLocks noGrp="1" noChangeArrowheads="1"/>
          </p:cNvSpPr>
          <p:nvPr>
            <p:ph type="body" idx="1"/>
          </p:nvPr>
        </p:nvSpPr>
        <p:spPr>
          <a:noFill/>
        </p:spPr>
        <p:txBody>
          <a:bodyPr/>
          <a:lstStyle/>
          <a:p>
            <a:r>
              <a:rPr lang="it-IT" sz="1200" kern="1200" dirty="0" smtClean="0">
                <a:solidFill>
                  <a:schemeClr val="tx1"/>
                </a:solidFill>
                <a:effectLst/>
                <a:latin typeface="Arial" charset="0"/>
                <a:ea typeface="ＭＳ Ｐゴシック" charset="0"/>
                <a:cs typeface="ＭＳ Ｐゴシック" charset="0"/>
              </a:rPr>
              <a:t>A febbraio di quest’anno, gli UPC sono stati chiamati a esprimere un giudizio </a:t>
            </a:r>
            <a:r>
              <a:rPr lang="it-IT" sz="1200" kern="1200" dirty="0" err="1" smtClean="0">
                <a:solidFill>
                  <a:schemeClr val="tx1"/>
                </a:solidFill>
                <a:effectLst/>
                <a:latin typeface="Arial" charset="0"/>
                <a:ea typeface="ＭＳ Ｐゴシック" charset="0"/>
                <a:cs typeface="ＭＳ Ｐゴシック" charset="0"/>
              </a:rPr>
              <a:t>ex-post,attraverso</a:t>
            </a:r>
            <a:r>
              <a:rPr lang="it-IT" sz="1200" kern="1200" dirty="0" smtClean="0">
                <a:solidFill>
                  <a:schemeClr val="tx1"/>
                </a:solidFill>
                <a:effectLst/>
                <a:latin typeface="Arial" charset="0"/>
                <a:ea typeface="ＭＳ Ｐゴシック" charset="0"/>
                <a:cs typeface="ＭＳ Ｐゴシック" charset="0"/>
              </a:rPr>
              <a:t> la partecipazione a un’indagine denominata </a:t>
            </a:r>
            <a:r>
              <a:rPr lang="it-IT" sz="1200" kern="1200" dirty="0" err="1" smtClean="0">
                <a:solidFill>
                  <a:schemeClr val="tx1"/>
                </a:solidFill>
                <a:effectLst/>
                <a:latin typeface="Arial" charset="0"/>
                <a:ea typeface="ＭＳ Ｐゴシック" charset="0"/>
                <a:cs typeface="ＭＳ Ｐゴシック" charset="0"/>
              </a:rPr>
              <a:t>IValCIS</a:t>
            </a:r>
            <a:r>
              <a:rPr lang="it-IT" sz="1200" kern="1200" dirty="0" smtClean="0">
                <a:solidFill>
                  <a:schemeClr val="tx1"/>
                </a:solidFill>
                <a:effectLst/>
                <a:latin typeface="Arial" charset="0"/>
                <a:ea typeface="ＭＳ Ｐゴシック" charset="0"/>
                <a:cs typeface="ＭＳ Ｐゴシック" charset="0"/>
              </a:rPr>
              <a:t>, rispetto alle principali innovazioni tecniche, metodologiche e organizzative introdotte in occasione del 9° Censimento dell’industria e dei servizi nonché di quello delle istituzioni non profit. La rilevazione è stata realizzata attraverso la somministrazione via web a tutti i 103 UPC delle regioni e delle province autonome di un questionario di autovalutazione articolato in nove sezioni. Ciascuna di esse è stata finalizzata ad acquisire il giudizio degli UPC su specifici aspetti della rilevazione censuaria: a) grado di soddisfazione sullo svolgimento delle operazioni censuarie, b) aspetti organizzativi; c) formazione e assistenza tecnica ricevuta; d) innovazioni nelle operazioni censuarie; e) chiarezza dei questionari di rilevazione; f) chiarezza ed efficacia dei materiali e strumenti di supporto alla rilevazione; g) adeguatezza di SGR; h) motivazioni dei tassi di restituzione per canale; i) principali punti di forza e di debolezza e considerazioni prospettiche.</a:t>
            </a:r>
          </a:p>
          <a:p>
            <a:r>
              <a:rPr lang="it-IT" sz="1200" kern="1200" dirty="0" smtClean="0">
                <a:solidFill>
                  <a:schemeClr val="tx1"/>
                </a:solidFill>
                <a:effectLst/>
                <a:latin typeface="Arial" charset="0"/>
                <a:ea typeface="ＭＳ Ｐゴシック" charset="0"/>
                <a:cs typeface="ＭＳ Ｐゴシック" charset="0"/>
              </a:rPr>
              <a:t>La raccolta dei dati è stata realizzata dal 5 al 21 febbraio del 2014; durante la prima fase (fino al 12 febbraio) gli UPC hanno risposto al questionario in maniera spontanea; successivamente sono stati inviati due solleciti via e-mail e telefonici da parte sia di </a:t>
            </a:r>
            <a:r>
              <a:rPr lang="it-IT" sz="1200" kern="1200" dirty="0" err="1" smtClean="0">
                <a:solidFill>
                  <a:schemeClr val="tx1"/>
                </a:solidFill>
                <a:effectLst/>
                <a:latin typeface="Arial" charset="0"/>
                <a:ea typeface="ＭＳ Ｐゴシック" charset="0"/>
                <a:cs typeface="ＭＳ Ｐゴシック" charset="0"/>
              </a:rPr>
              <a:t>Unioncamere</a:t>
            </a:r>
            <a:r>
              <a:rPr lang="it-IT" sz="1200" kern="1200" dirty="0" smtClean="0">
                <a:solidFill>
                  <a:schemeClr val="tx1"/>
                </a:solidFill>
                <a:effectLst/>
                <a:latin typeface="Arial" charset="0"/>
                <a:ea typeface="ＭＳ Ｐゴシック" charset="0"/>
                <a:cs typeface="ＭＳ Ｐゴシック" charset="0"/>
              </a:rPr>
              <a:t> che degli Uffici Territoriali dell’Istat.</a:t>
            </a:r>
          </a:p>
          <a:p>
            <a:r>
              <a:rPr lang="it-IT" sz="1200" kern="1200" dirty="0" smtClean="0">
                <a:solidFill>
                  <a:schemeClr val="tx1"/>
                </a:solidFill>
                <a:effectLst/>
                <a:latin typeface="Arial" charset="0"/>
                <a:ea typeface="ＭＳ Ｐゴシック" charset="0"/>
                <a:cs typeface="ＭＳ Ｐゴシック" charset="0"/>
              </a:rPr>
              <a:t>  </a:t>
            </a:r>
            <a:r>
              <a:rPr lang="it-IT" sz="1200" kern="1200" dirty="0" err="1" smtClean="0">
                <a:solidFill>
                  <a:schemeClr val="tx1"/>
                </a:solidFill>
                <a:effectLst/>
                <a:latin typeface="Arial" charset="0"/>
                <a:ea typeface="ＭＳ Ｐゴシック" charset="0"/>
                <a:cs typeface="ＭＳ Ｐゴシック" charset="0"/>
              </a:rPr>
              <a:t>IValCIS</a:t>
            </a:r>
            <a:r>
              <a:rPr lang="it-IT" sz="1200" kern="1200" dirty="0" smtClean="0">
                <a:solidFill>
                  <a:schemeClr val="tx1"/>
                </a:solidFill>
                <a:effectLst/>
                <a:latin typeface="Arial" charset="0"/>
                <a:ea typeface="ＭＳ Ｐゴシック" charset="0"/>
                <a:cs typeface="ＭＳ Ｐゴシック" charset="0"/>
              </a:rPr>
              <a:t> è stata messa a punto e realizzata dalla Direzione centrale per lo sviluppo e il coordinamento della rete territoriale e del Sistan (DCSR), d’intesa con la Direzione centrale delle rilevazioni censuarie e dei registri statistici (DCCR). Ha collaborato con l’ISTAT alla realizzazione dell’indagine anche l’Ufficio di statistica di </a:t>
            </a:r>
            <a:r>
              <a:rPr lang="it-IT" sz="1200" kern="1200" dirty="0" err="1" smtClean="0">
                <a:solidFill>
                  <a:schemeClr val="tx1"/>
                </a:solidFill>
                <a:effectLst/>
                <a:latin typeface="Arial" charset="0"/>
                <a:ea typeface="ＭＳ Ｐゴシック" charset="0"/>
                <a:cs typeface="ＭＳ Ｐゴシック" charset="0"/>
              </a:rPr>
              <a:t>Unioncamere</a:t>
            </a:r>
            <a:r>
              <a:rPr lang="it-IT" sz="1200" kern="1200" dirty="0" smtClean="0">
                <a:solidFill>
                  <a:schemeClr val="tx1"/>
                </a:solidFill>
                <a:effectLst/>
                <a:latin typeface="Arial" charset="0"/>
                <a:ea typeface="ＭＳ Ｐゴシック" charset="0"/>
                <a:cs typeface="ＭＳ Ｐゴシック" charset="0"/>
              </a:rPr>
              <a:t>.</a:t>
            </a:r>
          </a:p>
          <a:p>
            <a:r>
              <a:rPr lang="it-IT" sz="1200" kern="1200" dirty="0" smtClean="0">
                <a:solidFill>
                  <a:schemeClr val="tx1"/>
                </a:solidFill>
                <a:effectLst/>
                <a:latin typeface="Arial" charset="0"/>
                <a:ea typeface="ＭＳ Ｐゴシック" charset="0"/>
                <a:cs typeface="ＭＳ Ｐゴシック" charset="0"/>
              </a:rPr>
              <a:t>   La  somministrazione  del  questionario  web  è  stata  effettuata con modalità CAWI, </a:t>
            </a:r>
            <a:r>
              <a:rPr lang="it-IT" sz="1200" i="1" kern="1200" dirty="0" smtClean="0">
                <a:solidFill>
                  <a:schemeClr val="tx1"/>
                </a:solidFill>
                <a:effectLst/>
                <a:latin typeface="Arial" charset="0"/>
                <a:ea typeface="ＭＳ Ｐゴシック" charset="0"/>
                <a:cs typeface="ＭＳ Ｐゴシック" charset="0"/>
              </a:rPr>
              <a:t>Computer </a:t>
            </a:r>
            <a:r>
              <a:rPr lang="it-IT" sz="1200" i="1" kern="1200" dirty="0" err="1" smtClean="0">
                <a:solidFill>
                  <a:schemeClr val="tx1"/>
                </a:solidFill>
                <a:effectLst/>
                <a:latin typeface="Arial" charset="0"/>
                <a:ea typeface="ＭＳ Ｐゴシック" charset="0"/>
                <a:cs typeface="ＭＳ Ｐゴシック" charset="0"/>
              </a:rPr>
              <a:t>Assisted</a:t>
            </a:r>
            <a:r>
              <a:rPr lang="it-IT" sz="1200" i="1" kern="1200" dirty="0" smtClean="0">
                <a:solidFill>
                  <a:schemeClr val="tx1"/>
                </a:solidFill>
                <a:effectLst/>
                <a:latin typeface="Arial" charset="0"/>
                <a:ea typeface="ＭＳ Ｐゴシック" charset="0"/>
                <a:cs typeface="ＭＳ Ｐゴシック" charset="0"/>
              </a:rPr>
              <a:t> Web </a:t>
            </a:r>
            <a:r>
              <a:rPr lang="it-IT" sz="1200" i="1" kern="1200" dirty="0" err="1" smtClean="0">
                <a:solidFill>
                  <a:schemeClr val="tx1"/>
                </a:solidFill>
                <a:effectLst/>
                <a:latin typeface="Arial" charset="0"/>
                <a:ea typeface="ＭＳ Ｐゴシック" charset="0"/>
                <a:cs typeface="ＭＳ Ｐゴシック" charset="0"/>
              </a:rPr>
              <a:t>Interviewing</a:t>
            </a:r>
            <a:r>
              <a:rPr lang="it-IT" sz="1200" i="1" kern="1200" dirty="0" smtClean="0">
                <a:solidFill>
                  <a:schemeClr val="tx1"/>
                </a:solidFill>
                <a:effectLst/>
                <a:latin typeface="Arial" charset="0"/>
                <a:ea typeface="ＭＳ Ｐゴシック" charset="0"/>
                <a:cs typeface="ＭＳ Ｐゴシック" charset="0"/>
              </a:rPr>
              <a:t>, </a:t>
            </a:r>
            <a:r>
              <a:rPr lang="it-IT" sz="1200" kern="1200" dirty="0" smtClean="0">
                <a:solidFill>
                  <a:schemeClr val="tx1"/>
                </a:solidFill>
                <a:effectLst/>
                <a:latin typeface="Arial" charset="0"/>
                <a:ea typeface="ＭＳ Ｐゴシック" charset="0"/>
                <a:cs typeface="ＭＳ Ｐゴシック" charset="0"/>
              </a:rPr>
              <a:t>tramite il software open source </a:t>
            </a:r>
            <a:r>
              <a:rPr lang="it-IT" sz="1200" i="1" kern="1200" dirty="0" err="1" smtClean="0">
                <a:solidFill>
                  <a:schemeClr val="tx1"/>
                </a:solidFill>
                <a:effectLst/>
                <a:latin typeface="Arial" charset="0"/>
                <a:ea typeface="ＭＳ Ｐゴシック" charset="0"/>
                <a:cs typeface="ＭＳ Ｐゴシック" charset="0"/>
              </a:rPr>
              <a:t>LimeSurvey</a:t>
            </a:r>
            <a:r>
              <a:rPr lang="it-IT" sz="1200" kern="1200" dirty="0" smtClean="0">
                <a:solidFill>
                  <a:schemeClr val="tx1"/>
                </a:solidFill>
                <a:effectLst/>
                <a:latin typeface="Arial" charset="0"/>
                <a:ea typeface="ＭＳ Ｐゴシック" charset="0"/>
                <a:cs typeface="ＭＳ Ｐゴシック" charset="0"/>
              </a:rPr>
              <a:t>. </a:t>
            </a:r>
          </a:p>
          <a:p>
            <a:r>
              <a:rPr lang="it-IT" sz="1200" kern="1200" baseline="30000" dirty="0" smtClean="0">
                <a:solidFill>
                  <a:schemeClr val="tx1"/>
                </a:solidFill>
                <a:effectLst/>
                <a:latin typeface="Arial" charset="0"/>
                <a:ea typeface="ＭＳ Ｐゴシック" charset="0"/>
                <a:cs typeface="ＭＳ Ｐゴシック" charset="0"/>
              </a:rPr>
              <a:t>     </a:t>
            </a:r>
            <a:r>
              <a:rPr lang="it-IT" sz="1200" kern="1200" dirty="0" smtClean="0">
                <a:solidFill>
                  <a:schemeClr val="tx1"/>
                </a:solidFill>
                <a:effectLst/>
                <a:latin typeface="Arial" charset="0"/>
                <a:ea typeface="ＭＳ Ｐゴシック" charset="0"/>
                <a:cs typeface="ＭＳ Ｐゴシック" charset="0"/>
              </a:rPr>
              <a:t>A fronte di 105 Camere di Commercio, Industria, Artigianato e Agricoltura del sistema camerale italiano si sono costituiti 99 Uffici Provinciali di Censimento (UPC) presso di esse; 2 presso le Unioni regionali delle Camere di commercio (rispettivamente per Fermo e Pesaro Urbino e per Potenza e Matera) e 2 presso i servizi di statistica delle Province autonome di Trento e Bolzano. </a:t>
            </a:r>
          </a:p>
          <a:p>
            <a:pPr marL="0" marR="0" indent="0" algn="l" defTabSz="914400" rtl="0" eaLnBrk="1" fontAlgn="base" latinLnBrk="0" hangingPunct="1">
              <a:lnSpc>
                <a:spcPct val="100000"/>
              </a:lnSpc>
              <a:spcBef>
                <a:spcPct val="30000"/>
              </a:spcBef>
              <a:spcAft>
                <a:spcPct val="0"/>
              </a:spcAft>
              <a:buClrTx/>
              <a:buSzTx/>
              <a:buFontTx/>
              <a:buNone/>
              <a:tabLst/>
              <a:defRPr/>
            </a:pPr>
            <a:r>
              <a:rPr lang="it-IT" sz="1200" kern="1200" dirty="0" smtClean="0">
                <a:solidFill>
                  <a:schemeClr val="tx1"/>
                </a:solidFill>
                <a:effectLst/>
                <a:latin typeface="Arial" charset="0"/>
                <a:ea typeface="ＭＳ Ｐゴシック" charset="0"/>
                <a:cs typeface="ＭＳ Ｐゴシック" charset="0"/>
              </a:rPr>
              <a:t>Il tasso di risposta dell’indagine di valutazione </a:t>
            </a:r>
            <a:r>
              <a:rPr lang="it-IT" sz="1200" kern="1200" dirty="0" err="1" smtClean="0">
                <a:solidFill>
                  <a:schemeClr val="tx1"/>
                </a:solidFill>
                <a:effectLst/>
                <a:latin typeface="Arial" charset="0"/>
                <a:ea typeface="ＭＳ Ｐゴシック" charset="0"/>
                <a:cs typeface="ＭＳ Ｐゴシック" charset="0"/>
              </a:rPr>
              <a:t>IValCIS</a:t>
            </a:r>
            <a:r>
              <a:rPr lang="it-IT" sz="1200" kern="1200" dirty="0" smtClean="0">
                <a:solidFill>
                  <a:schemeClr val="tx1"/>
                </a:solidFill>
                <a:effectLst/>
                <a:latin typeface="Arial" charset="0"/>
                <a:ea typeface="ＭＳ Ｐゴシック" charset="0"/>
                <a:cs typeface="ＭＳ Ｐゴシック" charset="0"/>
              </a:rPr>
              <a:t> ha raggiunto il 100 per cento. La maggior parte dei quesiti posti richiedeva una valutazione di merito a cui era associato un punteggio quantitativo in una scala a sei valori, da 1 (giudizio di livello minimo) a 6 (apprezzamento massimo). Per finalità di analisi è stata calcolata, come indicatore di sintesi, la media aritmetica semplice tra le diverse modalità di risposta. </a:t>
            </a:r>
          </a:p>
          <a:p>
            <a:r>
              <a:rPr lang="it-IT" sz="1200" kern="1200" dirty="0" smtClean="0">
                <a:solidFill>
                  <a:schemeClr val="tx1"/>
                </a:solidFill>
                <a:effectLst/>
                <a:latin typeface="Arial" charset="0"/>
                <a:ea typeface="ＭＳ Ｐゴシック" charset="0"/>
                <a:cs typeface="ＭＳ Ｐゴシック" charset="0"/>
              </a:rPr>
              <a:t>Vengono qui diffusi i principali risultati relativi alla regione Calabria con un confronto con i dati della ripartizione geografica di appartenenza e delle altre regioni della ripartizione. La media nazionale è riportata come dato di </a:t>
            </a:r>
            <a:r>
              <a:rPr lang="it-IT" sz="1200" i="1" kern="1200" dirty="0" smtClean="0">
                <a:solidFill>
                  <a:schemeClr val="tx1"/>
                </a:solidFill>
                <a:effectLst/>
                <a:latin typeface="Arial" charset="0"/>
                <a:ea typeface="ＭＳ Ｐゴシック" charset="0"/>
                <a:cs typeface="ＭＳ Ｐゴシック" charset="0"/>
              </a:rPr>
              <a:t>benchmark</a:t>
            </a:r>
            <a:r>
              <a:rPr lang="it-IT" sz="1200" kern="1200" dirty="0" smtClean="0">
                <a:solidFill>
                  <a:schemeClr val="tx1"/>
                </a:solidFill>
                <a:effectLst/>
                <a:latin typeface="Arial" charset="0"/>
                <a:ea typeface="ＭＳ Ｐゴシック" charset="0"/>
                <a:cs typeface="ＭＳ Ｐゴシック" charset="0"/>
              </a:rPr>
              <a:t>. L’analisi si arricchisce di un ulteriore elemento di confronto, suddividendo le regioni italiane in tre raggruppamenti, in relazione alla distribuzione in </a:t>
            </a:r>
            <a:r>
              <a:rPr lang="it-IT" sz="1200" kern="1200" dirty="0" err="1" smtClean="0">
                <a:solidFill>
                  <a:schemeClr val="tx1"/>
                </a:solidFill>
                <a:effectLst/>
                <a:latin typeface="Arial" charset="0"/>
                <a:ea typeface="ＭＳ Ｐゴシック" charset="0"/>
                <a:cs typeface="ＭＳ Ｐゴシック" charset="0"/>
              </a:rPr>
              <a:t>terzili</a:t>
            </a:r>
            <a:r>
              <a:rPr lang="it-IT" sz="1200" kern="1200" dirty="0" smtClean="0">
                <a:solidFill>
                  <a:schemeClr val="tx1"/>
                </a:solidFill>
                <a:effectLst/>
                <a:latin typeface="Arial" charset="0"/>
                <a:ea typeface="ＭＳ Ｐゴシック" charset="0"/>
                <a:cs typeface="ＭＳ Ｐゴシック" charset="0"/>
              </a:rPr>
              <a:t> del numero medio delle unità di rilevazione (imprese e non profit) per UPC. </a:t>
            </a:r>
          </a:p>
          <a:p>
            <a:r>
              <a:rPr lang="it-IT" sz="1200" kern="1200" dirty="0" smtClean="0">
                <a:solidFill>
                  <a:schemeClr val="tx1"/>
                </a:solidFill>
                <a:effectLst/>
                <a:latin typeface="Arial" charset="0"/>
                <a:ea typeface="ＭＳ Ｐゴシック" charset="0"/>
                <a:cs typeface="ＭＳ Ｐゴシック" charset="0"/>
              </a:rPr>
              <a:t>Le regioni appartenenti al </a:t>
            </a:r>
            <a:r>
              <a:rPr lang="it-IT" sz="1200" i="1" kern="1200" dirty="0" smtClean="0">
                <a:solidFill>
                  <a:schemeClr val="tx1"/>
                </a:solidFill>
                <a:effectLst/>
                <a:latin typeface="Arial" charset="0"/>
                <a:ea typeface="ＭＳ Ｐゴシック" charset="0"/>
                <a:cs typeface="ＭＳ Ｐゴシック" charset="0"/>
              </a:rPr>
              <a:t>gruppo del 1° </a:t>
            </a:r>
            <a:r>
              <a:rPr lang="it-IT" sz="1200" i="1" kern="1200" dirty="0" err="1" smtClean="0">
                <a:solidFill>
                  <a:schemeClr val="tx1"/>
                </a:solidFill>
                <a:effectLst/>
                <a:latin typeface="Arial" charset="0"/>
                <a:ea typeface="ＭＳ Ｐゴシック" charset="0"/>
                <a:cs typeface="ＭＳ Ｐゴシック" charset="0"/>
              </a:rPr>
              <a:t>terzile</a:t>
            </a:r>
            <a:r>
              <a:rPr lang="it-IT" sz="1200" i="1" kern="1200" dirty="0" smtClean="0">
                <a:solidFill>
                  <a:schemeClr val="tx1"/>
                </a:solidFill>
                <a:effectLst/>
                <a:latin typeface="Arial" charset="0"/>
                <a:ea typeface="ＭＳ Ｐゴシック" charset="0"/>
                <a:cs typeface="ＭＳ Ｐゴシック" charset="0"/>
              </a:rPr>
              <a:t> </a:t>
            </a:r>
            <a:r>
              <a:rPr lang="it-IT" sz="1200" kern="1200" dirty="0" smtClean="0">
                <a:solidFill>
                  <a:schemeClr val="tx1"/>
                </a:solidFill>
                <a:effectLst/>
                <a:latin typeface="Arial" charset="0"/>
                <a:ea typeface="ＭＳ Ｐゴシック" charset="0"/>
                <a:cs typeface="ＭＳ Ｐゴシック" charset="0"/>
              </a:rPr>
              <a:t>della distribuzione ordinata del numero medio di unità imprese e non profit per UPC sono: Molise, Valle d’Aosta, Calabria, Abruzzo, Friuli-Venezia Giulia Liguria e Sardegna; il gruppo del </a:t>
            </a:r>
            <a:r>
              <a:rPr lang="it-IT" sz="1200" i="1" kern="1200" dirty="0" smtClean="0">
                <a:solidFill>
                  <a:schemeClr val="tx1"/>
                </a:solidFill>
                <a:effectLst/>
                <a:latin typeface="Arial" charset="0"/>
                <a:ea typeface="ＭＳ Ｐゴシック" charset="0"/>
                <a:cs typeface="ＭＳ Ｐゴシック" charset="0"/>
              </a:rPr>
              <a:t>2° </a:t>
            </a:r>
            <a:r>
              <a:rPr lang="it-IT" sz="1200" i="1" kern="1200" dirty="0" err="1" smtClean="0">
                <a:solidFill>
                  <a:schemeClr val="tx1"/>
                </a:solidFill>
                <a:effectLst/>
                <a:latin typeface="Arial" charset="0"/>
                <a:ea typeface="ＭＳ Ｐゴシック" charset="0"/>
                <a:cs typeface="ＭＳ Ｐゴシック" charset="0"/>
              </a:rPr>
              <a:t>terzile</a:t>
            </a:r>
            <a:r>
              <a:rPr lang="it-IT" sz="1200" kern="1200" dirty="0" smtClean="0">
                <a:solidFill>
                  <a:schemeClr val="tx1"/>
                </a:solidFill>
                <a:effectLst/>
                <a:latin typeface="Arial" charset="0"/>
                <a:ea typeface="ＭＳ Ｐゴシック" charset="0"/>
                <a:cs typeface="ＭＳ Ｐゴシック" charset="0"/>
              </a:rPr>
              <a:t> è formato da Sicilia, Toscana, Marche, Umbria, Emilia-Romagna, Basilicata, Piemonte; il gruppo del </a:t>
            </a:r>
            <a:r>
              <a:rPr lang="it-IT" sz="1200" i="1" kern="1200" dirty="0" smtClean="0">
                <a:solidFill>
                  <a:schemeClr val="tx1"/>
                </a:solidFill>
                <a:effectLst/>
                <a:latin typeface="Arial" charset="0"/>
                <a:ea typeface="ＭＳ Ｐゴシック" charset="0"/>
                <a:cs typeface="ＭＳ Ｐゴシック" charset="0"/>
              </a:rPr>
              <a:t>3° </a:t>
            </a:r>
            <a:r>
              <a:rPr lang="it-IT" sz="1200" i="1" kern="1200" dirty="0" err="1" smtClean="0">
                <a:solidFill>
                  <a:schemeClr val="tx1"/>
                </a:solidFill>
                <a:effectLst/>
                <a:latin typeface="Arial" charset="0"/>
                <a:ea typeface="ＭＳ Ｐゴシック" charset="0"/>
                <a:cs typeface="ＭＳ Ｐゴシック" charset="0"/>
              </a:rPr>
              <a:t>terzile</a:t>
            </a:r>
            <a:r>
              <a:rPr lang="it-IT" sz="1200" kern="1200" dirty="0" smtClean="0">
                <a:solidFill>
                  <a:schemeClr val="tx1"/>
                </a:solidFill>
                <a:effectLst/>
                <a:latin typeface="Arial" charset="0"/>
                <a:ea typeface="ＭＳ Ｐゴシック" charset="0"/>
                <a:cs typeface="ＭＳ Ｐゴシック" charset="0"/>
              </a:rPr>
              <a:t> è formato da Puglia, Veneto, Bolzano, Trento, Campania, Lombardia e Lazio.</a:t>
            </a:r>
          </a:p>
          <a:p>
            <a:r>
              <a:rPr lang="it-IT" sz="1200" kern="1200" dirty="0" smtClean="0">
                <a:solidFill>
                  <a:schemeClr val="tx1"/>
                </a:solidFill>
                <a:effectLst/>
                <a:latin typeface="Arial" charset="0"/>
                <a:ea typeface="ＭＳ Ｐゴシック" charset="0"/>
                <a:cs typeface="ＭＳ Ｐゴシック" charset="0"/>
              </a:rPr>
              <a:t>.  </a:t>
            </a:r>
          </a:p>
          <a:p>
            <a:pPr eaLnBrk="1" hangingPunct="1"/>
            <a:endParaRPr lang="it-IT" dirty="0" smtClean="0">
              <a:latin typeface="Arial" pitchFamily="34" charset="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miter lim="800000"/>
            <a:headEnd/>
            <a:tailEnd/>
          </a:ln>
        </p:spPr>
        <p:txBody>
          <a:bodyPr/>
          <a:lstStyle/>
          <a:p>
            <a:fld id="{43B4560C-1FFD-444A-98A2-22E8397AE51C}" type="slidenum">
              <a:rPr lang="it-IT" smtClean="0"/>
              <a:pPr/>
              <a:t>11</a:t>
            </a:fld>
            <a:endParaRPr lang="it-IT" smtClean="0"/>
          </a:p>
        </p:txBody>
      </p:sp>
      <p:sp>
        <p:nvSpPr>
          <p:cNvPr id="24579" name="Rectangle 2"/>
          <p:cNvSpPr>
            <a:spLocks noGrp="1" noRot="1" noChangeAspect="1" noChangeArrowheads="1" noTextEdit="1"/>
          </p:cNvSpPr>
          <p:nvPr>
            <p:ph type="sldImg"/>
          </p:nvPr>
        </p:nvSpPr>
        <p:spPr>
          <a:xfrm>
            <a:off x="0" y="0"/>
            <a:ext cx="0" cy="0"/>
          </a:xfrm>
          <a:ln/>
        </p:spPr>
      </p:sp>
      <p:sp>
        <p:nvSpPr>
          <p:cNvPr id="24580" name="Rectangle 2"/>
          <p:cNvSpPr>
            <a:spLocks noGrp="1" noRot="1" noChangeAspect="1" noChangeArrowheads="1" noTextEdit="1"/>
          </p:cNvSpPr>
          <p:nvPr>
            <p:ph type="sldImg"/>
          </p:nvPr>
        </p:nvSpPr>
        <p:spPr>
          <a:ln/>
        </p:spPr>
      </p:sp>
      <p:sp>
        <p:nvSpPr>
          <p:cNvPr id="24581" name="Rectangle 3"/>
          <p:cNvSpPr>
            <a:spLocks noGrp="1" noChangeArrowheads="1"/>
          </p:cNvSpPr>
          <p:nvPr>
            <p:ph type="body" idx="1"/>
          </p:nvPr>
        </p:nvSpPr>
        <p:spPr>
          <a:noFill/>
        </p:spPr>
        <p:txBody>
          <a:bodyPr/>
          <a:lstStyle/>
          <a:p>
            <a:r>
              <a:rPr lang="it-IT" sz="1200" kern="1200" dirty="0" smtClean="0">
                <a:solidFill>
                  <a:schemeClr val="tx1"/>
                </a:solidFill>
                <a:effectLst/>
                <a:latin typeface="Arial" charset="0"/>
                <a:ea typeface="ＭＳ Ｐゴシック" charset="0"/>
                <a:cs typeface="ＭＳ Ｐゴシック" charset="0"/>
              </a:rPr>
              <a:t>Il primo aspetto investigato ha riguardato un giudizio sintetico sul </a:t>
            </a:r>
            <a:r>
              <a:rPr lang="it-IT" sz="1200" i="1" kern="1200" dirty="0" smtClean="0">
                <a:solidFill>
                  <a:schemeClr val="tx1"/>
                </a:solidFill>
                <a:effectLst/>
                <a:latin typeface="Arial" charset="0"/>
                <a:ea typeface="ＭＳ Ｐゴシック" charset="0"/>
                <a:cs typeface="ＭＳ Ｐゴシック" charset="0"/>
              </a:rPr>
              <a:t>grado di soddisfazione da parte degli UPC in merito alle due rilevazioni censuarie</a:t>
            </a:r>
            <a:r>
              <a:rPr lang="it-IT" sz="1200" kern="1200" dirty="0" smtClean="0">
                <a:solidFill>
                  <a:schemeClr val="tx1"/>
                </a:solidFill>
                <a:effectLst/>
                <a:latin typeface="Arial" charset="0"/>
                <a:ea typeface="ＭＳ Ｐゴシック" charset="0"/>
                <a:cs typeface="ＭＳ Ｐゴシック" charset="0"/>
              </a:rPr>
              <a:t> delle imprese e del non profit e sul livello di soddisfazione espresso per il ruolo svolto dalle diverse figure di personale UPC che hanno gestito le differenti fasi del processo di rilevazione censuaria (Figura 7.1). </a:t>
            </a:r>
          </a:p>
          <a:p>
            <a:r>
              <a:rPr lang="it-IT" sz="1200" kern="1200" dirty="0" smtClean="0">
                <a:solidFill>
                  <a:schemeClr val="tx1"/>
                </a:solidFill>
                <a:effectLst/>
                <a:latin typeface="Arial" charset="0"/>
                <a:ea typeface="ＭＳ Ｐゴシック" charset="0"/>
                <a:cs typeface="ＭＳ Ｐゴシック" charset="0"/>
              </a:rPr>
              <a:t>In tutte le aree territoriali prese a riferimento, il grado di soddisfazione per la rilevazione sulle imprese è mediamente non inferiore rispetto a quello del censimento del non profit; inoltre, i giudizi per Bolzano, che toccano il punteggio massimo, sono più favorevoli rispetto a quelli medi della ripartizione di appartenenza e dell’Italia in complesso</a:t>
            </a:r>
            <a:endParaRPr lang="it-IT" dirty="0" smtClean="0">
              <a:latin typeface="Arial" pitchFamily="34" charset="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miter lim="800000"/>
            <a:headEnd/>
            <a:tailEnd/>
          </a:ln>
        </p:spPr>
        <p:txBody>
          <a:bodyPr/>
          <a:lstStyle/>
          <a:p>
            <a:fld id="{43B4560C-1FFD-444A-98A2-22E8397AE51C}" type="slidenum">
              <a:rPr lang="it-IT" smtClean="0"/>
              <a:pPr/>
              <a:t>12</a:t>
            </a:fld>
            <a:endParaRPr lang="it-IT" smtClean="0"/>
          </a:p>
        </p:txBody>
      </p:sp>
      <p:sp>
        <p:nvSpPr>
          <p:cNvPr id="24579" name="Rectangle 2"/>
          <p:cNvSpPr>
            <a:spLocks noGrp="1" noRot="1" noChangeAspect="1" noChangeArrowheads="1" noTextEdit="1"/>
          </p:cNvSpPr>
          <p:nvPr>
            <p:ph type="sldImg"/>
          </p:nvPr>
        </p:nvSpPr>
        <p:spPr>
          <a:xfrm>
            <a:off x="0" y="0"/>
            <a:ext cx="0" cy="0"/>
          </a:xfrm>
          <a:ln/>
        </p:spPr>
      </p:sp>
      <p:sp>
        <p:nvSpPr>
          <p:cNvPr id="24580" name="Rectangle 2"/>
          <p:cNvSpPr>
            <a:spLocks noGrp="1" noRot="1" noChangeAspect="1" noChangeArrowheads="1" noTextEdit="1"/>
          </p:cNvSpPr>
          <p:nvPr>
            <p:ph type="sldImg"/>
          </p:nvPr>
        </p:nvSpPr>
        <p:spPr>
          <a:ln/>
        </p:spPr>
      </p:sp>
      <p:sp>
        <p:nvSpPr>
          <p:cNvPr id="24581" name="Rectangle 3"/>
          <p:cNvSpPr>
            <a:spLocks noGrp="1" noChangeArrowheads="1"/>
          </p:cNvSpPr>
          <p:nvPr>
            <p:ph type="body" idx="1"/>
          </p:nvPr>
        </p:nvSpPr>
        <p:spPr>
          <a:noFill/>
        </p:spPr>
        <p:txBody>
          <a:bodyPr/>
          <a:lstStyle/>
          <a:p>
            <a:r>
              <a:rPr lang="it-IT" sz="1200" kern="1200" dirty="0" smtClean="0">
                <a:solidFill>
                  <a:schemeClr val="tx1"/>
                </a:solidFill>
                <a:effectLst/>
                <a:latin typeface="Arial" charset="0"/>
                <a:ea typeface="ＭＳ Ｐゴシック" charset="0"/>
                <a:cs typeface="ＭＳ Ｐゴシック" charset="0"/>
              </a:rPr>
              <a:t>Il secondo ambito per il quale è richiesta una autovalutazione agli UPC riguarda la </a:t>
            </a:r>
            <a:r>
              <a:rPr lang="it-IT" sz="1200" i="1" kern="1200" dirty="0" smtClean="0">
                <a:solidFill>
                  <a:schemeClr val="tx1"/>
                </a:solidFill>
                <a:effectLst/>
                <a:latin typeface="Arial" charset="0"/>
                <a:ea typeface="ＭＳ Ｐゴシック" charset="0"/>
                <a:cs typeface="ＭＳ Ｐゴシック" charset="0"/>
              </a:rPr>
              <a:t>struttura organizzativa</a:t>
            </a:r>
            <a:r>
              <a:rPr lang="it-IT" sz="1200" kern="1200" dirty="0" smtClean="0">
                <a:solidFill>
                  <a:schemeClr val="tx1"/>
                </a:solidFill>
                <a:effectLst/>
                <a:latin typeface="Arial" charset="0"/>
                <a:ea typeface="ＭＳ Ｐゴシック" charset="0"/>
                <a:cs typeface="ＭＳ Ｐゴシック" charset="0"/>
              </a:rPr>
              <a:t> sia in termini generali che di adeguatezza sui seguenti aspetti: numerosità dei rilevatori interni ed esterni nonché dei coordinatori, funzionamento dello sportello di accettazione dei questionari,  attività di back office, operazioni sul campo, processi di lavorazione degli inesitati e, infine, utilizzo della </a:t>
            </a:r>
            <a:r>
              <a:rPr lang="it-IT" sz="1200" kern="1200" dirty="0" err="1" smtClean="0">
                <a:solidFill>
                  <a:schemeClr val="tx1"/>
                </a:solidFill>
                <a:effectLst/>
                <a:latin typeface="Arial" charset="0"/>
                <a:ea typeface="ＭＳ Ｐゴシック" charset="0"/>
                <a:cs typeface="ＭＳ Ｐゴシック" charset="0"/>
              </a:rPr>
              <a:t>Pec</a:t>
            </a:r>
            <a:r>
              <a:rPr lang="it-IT" sz="1200" kern="1200" dirty="0" smtClean="0">
                <a:solidFill>
                  <a:schemeClr val="tx1"/>
                </a:solidFill>
                <a:effectLst/>
                <a:latin typeface="Arial" charset="0"/>
                <a:ea typeface="ＭＳ Ｐゴシック" charset="0"/>
                <a:cs typeface="ＭＳ Ｐゴシック" charset="0"/>
              </a:rPr>
              <a:t> (Prospetto 7.1). Il giudizio sul grado di adeguatezza dell’UPC sugli aspetti organizzativi conferma per Bolzano valutazioni ampiamente favorevoli, facendo registrare il giudizio massimo pari a 6,0 per l’organizzazione generale, superiore sia alla media della ripartizione (5,3) sia a quella nazionale (5,3). Tutti gli aspetti organizzativi sono stati giudicati con il massimo punteggio (6,0), ad eccezione dell’ utilizzo della </a:t>
            </a:r>
            <a:r>
              <a:rPr lang="it-IT" sz="1200" kern="1200" dirty="0" err="1" smtClean="0">
                <a:solidFill>
                  <a:schemeClr val="tx1"/>
                </a:solidFill>
                <a:effectLst/>
                <a:latin typeface="Arial" charset="0"/>
                <a:ea typeface="ＭＳ Ｐゴシック" charset="0"/>
                <a:cs typeface="ＭＳ Ｐゴシック" charset="0"/>
              </a:rPr>
              <a:t>Pec</a:t>
            </a:r>
            <a:r>
              <a:rPr lang="it-IT" sz="1200" kern="1200" dirty="0" smtClean="0">
                <a:solidFill>
                  <a:schemeClr val="tx1"/>
                </a:solidFill>
                <a:effectLst/>
                <a:latin typeface="Arial" charset="0"/>
                <a:ea typeface="ＭＳ Ｐゴシック" charset="0"/>
                <a:cs typeface="ＭＳ Ｐゴシック" charset="0"/>
              </a:rPr>
              <a:t>, che comunque è stata giudicata più che favorevolmente avendo registrato il punteggio pari a 5,0. </a:t>
            </a:r>
            <a:endParaRPr lang="it-IT" dirty="0" smtClean="0">
              <a:latin typeface="Arial" pitchFamily="34" charset="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miter lim="800000"/>
            <a:headEnd/>
            <a:tailEnd/>
          </a:ln>
        </p:spPr>
        <p:txBody>
          <a:bodyPr/>
          <a:lstStyle/>
          <a:p>
            <a:fld id="{43B4560C-1FFD-444A-98A2-22E8397AE51C}" type="slidenum">
              <a:rPr lang="it-IT" smtClean="0"/>
              <a:pPr/>
              <a:t>13</a:t>
            </a:fld>
            <a:endParaRPr lang="it-IT" smtClean="0"/>
          </a:p>
        </p:txBody>
      </p:sp>
      <p:sp>
        <p:nvSpPr>
          <p:cNvPr id="24579" name="Rectangle 2"/>
          <p:cNvSpPr>
            <a:spLocks noGrp="1" noRot="1" noChangeAspect="1" noChangeArrowheads="1" noTextEdit="1"/>
          </p:cNvSpPr>
          <p:nvPr>
            <p:ph type="sldImg"/>
          </p:nvPr>
        </p:nvSpPr>
        <p:spPr>
          <a:xfrm>
            <a:off x="0" y="0"/>
            <a:ext cx="0" cy="0"/>
          </a:xfrm>
          <a:ln/>
        </p:spPr>
      </p:sp>
      <p:sp>
        <p:nvSpPr>
          <p:cNvPr id="24580" name="Rectangle 2"/>
          <p:cNvSpPr>
            <a:spLocks noGrp="1" noRot="1" noChangeAspect="1" noChangeArrowheads="1" noTextEdit="1"/>
          </p:cNvSpPr>
          <p:nvPr>
            <p:ph type="sldImg"/>
          </p:nvPr>
        </p:nvSpPr>
        <p:spPr>
          <a:ln/>
        </p:spPr>
      </p:sp>
      <p:sp>
        <p:nvSpPr>
          <p:cNvPr id="24581" name="Rectangle 3"/>
          <p:cNvSpPr>
            <a:spLocks noGrp="1" noChangeArrowheads="1"/>
          </p:cNvSpPr>
          <p:nvPr>
            <p:ph type="body" idx="1"/>
          </p:nvPr>
        </p:nvSpPr>
        <p:spPr>
          <a:noFill/>
        </p:spPr>
        <p:txBody>
          <a:bodyPr/>
          <a:lstStyle/>
          <a:p>
            <a:r>
              <a:rPr lang="it-IT" sz="1200" kern="1200" dirty="0" smtClean="0">
                <a:solidFill>
                  <a:schemeClr val="tx1"/>
                </a:solidFill>
                <a:effectLst/>
                <a:latin typeface="Arial" charset="0"/>
                <a:ea typeface="ＭＳ Ｐゴシック" charset="0"/>
                <a:cs typeface="ＭＳ Ｐゴシック" charset="0"/>
              </a:rPr>
              <a:t>Con riferimento, invece, alla valutazione sul personale dell’UPC di Bolzano emerge che tutte le figure di personale coinvolte hanno espresso un giudizio più favorevole rispetto alla media nazionale e che, tra le diverse figure di personale coinvolte i “rilevatori esterni” sono quelli “meno soddisfatti” (anche se il giudizio è molto positivo essendo pari a 5,0 sulla scala di riferimento).</a:t>
            </a:r>
          </a:p>
          <a:p>
            <a:pPr eaLnBrk="1" hangingPunct="1"/>
            <a:endParaRPr lang="it-IT" dirty="0" smtClean="0">
              <a:latin typeface="Arial" pitchFamily="34" charset="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miter lim="800000"/>
            <a:headEnd/>
            <a:tailEnd/>
          </a:ln>
        </p:spPr>
        <p:txBody>
          <a:bodyPr/>
          <a:lstStyle/>
          <a:p>
            <a:fld id="{43B4560C-1FFD-444A-98A2-22E8397AE51C}" type="slidenum">
              <a:rPr lang="it-IT" smtClean="0"/>
              <a:pPr/>
              <a:t>14</a:t>
            </a:fld>
            <a:endParaRPr lang="it-IT" smtClean="0"/>
          </a:p>
        </p:txBody>
      </p:sp>
      <p:sp>
        <p:nvSpPr>
          <p:cNvPr id="24579" name="Rectangle 2"/>
          <p:cNvSpPr>
            <a:spLocks noGrp="1" noRot="1" noChangeAspect="1" noChangeArrowheads="1" noTextEdit="1"/>
          </p:cNvSpPr>
          <p:nvPr>
            <p:ph type="sldImg"/>
          </p:nvPr>
        </p:nvSpPr>
        <p:spPr>
          <a:xfrm>
            <a:off x="0" y="0"/>
            <a:ext cx="0" cy="0"/>
          </a:xfrm>
          <a:ln/>
        </p:spPr>
      </p:sp>
      <p:sp>
        <p:nvSpPr>
          <p:cNvPr id="24580" name="Rectangle 2"/>
          <p:cNvSpPr>
            <a:spLocks noGrp="1" noRot="1" noChangeAspect="1" noChangeArrowheads="1" noTextEdit="1"/>
          </p:cNvSpPr>
          <p:nvPr>
            <p:ph type="sldImg"/>
          </p:nvPr>
        </p:nvSpPr>
        <p:spPr>
          <a:ln/>
        </p:spPr>
      </p:sp>
      <p:sp>
        <p:nvSpPr>
          <p:cNvPr id="24581" name="Rectangle 3"/>
          <p:cNvSpPr>
            <a:spLocks noGrp="1" noChangeArrowheads="1"/>
          </p:cNvSpPr>
          <p:nvPr>
            <p:ph type="body" idx="1"/>
          </p:nvPr>
        </p:nvSpPr>
        <p:spPr>
          <a:noFill/>
        </p:spPr>
        <p:txBody>
          <a:bodyPr/>
          <a:lstStyle/>
          <a:p>
            <a:r>
              <a:rPr lang="it-IT" sz="1200" kern="1200" dirty="0" smtClean="0">
                <a:solidFill>
                  <a:schemeClr val="tx1"/>
                </a:solidFill>
                <a:effectLst/>
                <a:latin typeface="Arial" charset="0"/>
                <a:ea typeface="ＭＳ Ｐゴシック" charset="0"/>
                <a:cs typeface="ＭＳ Ｐゴシック" charset="0"/>
              </a:rPr>
              <a:t>Una dimensione della valutazione del processo particolarmente importante riguarda l’adeguatezza</a:t>
            </a:r>
            <a:r>
              <a:rPr lang="it-IT" sz="1200" i="1" kern="1200" dirty="0" smtClean="0">
                <a:solidFill>
                  <a:schemeClr val="tx1"/>
                </a:solidFill>
                <a:effectLst/>
                <a:latin typeface="Arial" charset="0"/>
                <a:ea typeface="ＭＳ Ｐゴシック" charset="0"/>
                <a:cs typeface="ＭＳ Ｐゴシック" charset="0"/>
              </a:rPr>
              <a:t> </a:t>
            </a:r>
            <a:r>
              <a:rPr lang="it-IT" sz="1200" kern="1200" dirty="0" smtClean="0">
                <a:solidFill>
                  <a:schemeClr val="tx1"/>
                </a:solidFill>
                <a:effectLst/>
                <a:latin typeface="Arial" charset="0"/>
                <a:ea typeface="ＭＳ Ｐゴシック" charset="0"/>
                <a:cs typeface="ＭＳ Ｐゴシック" charset="0"/>
              </a:rPr>
              <a:t>della</a:t>
            </a:r>
            <a:r>
              <a:rPr lang="it-IT" sz="1200" i="1" kern="1200" dirty="0" smtClean="0">
                <a:solidFill>
                  <a:schemeClr val="tx1"/>
                </a:solidFill>
                <a:effectLst/>
                <a:latin typeface="Arial" charset="0"/>
                <a:ea typeface="ＭＳ Ｐゴシック" charset="0"/>
                <a:cs typeface="ＭＳ Ｐゴシック" charset="0"/>
              </a:rPr>
              <a:t> formazione ricevuta</a:t>
            </a:r>
            <a:r>
              <a:rPr lang="it-IT" sz="1200" kern="1200" dirty="0" smtClean="0">
                <a:solidFill>
                  <a:schemeClr val="tx1"/>
                </a:solidFill>
                <a:effectLst/>
                <a:latin typeface="Arial" charset="0"/>
                <a:ea typeface="ＭＳ Ｐゴシック" charset="0"/>
                <a:cs typeface="ＭＳ Ｐゴシック" charset="0"/>
              </a:rPr>
              <a:t> con riferimento ai principali aspetti delle due rilevazioni censuarie: le unità di rilevazione, i questionari, il processo di rilevazione e l’utilizzo di SGR (Prospetto 7.2).</a:t>
            </a:r>
          </a:p>
          <a:p>
            <a:r>
              <a:rPr lang="it-IT" sz="1200" kern="1200" dirty="0" smtClean="0">
                <a:solidFill>
                  <a:schemeClr val="tx1"/>
                </a:solidFill>
                <a:effectLst/>
                <a:latin typeface="Arial" charset="0"/>
                <a:ea typeface="ＭＳ Ｐゴシック" charset="0"/>
                <a:cs typeface="ＭＳ Ｐゴシック" charset="0"/>
              </a:rPr>
              <a:t>Il grado di soddisfazione dell’UPC nei confronti della formazione ricevuta riflette una valutazione alquanto positiva per Bolzano, pari a 4,7, superiore al giudizio medio della ripartizione Nord (4,3) e a quello mediamente espresso su base nazionale (4,6). Tra le aree della formazione, raccoglie i consensi più favorevoli quella relativa all’utilizzo di SGR (6,0). Le aree della formazione che hanno raccolto il giudizio più basso, anche se sempre moderatamente positivo, riguardano la definizione delle unità di rilevazione del non profit, e la definizione del processo di rilevazione sia per le imprese che per il non profit (tutte con il punteggio pari a 4,0).</a:t>
            </a:r>
            <a:endParaRPr lang="it-IT" dirty="0" smtClean="0">
              <a:latin typeface="Arial" pitchFamily="34" charset="0"/>
              <a:ea typeface="ＭＳ Ｐゴシック"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miter lim="800000"/>
            <a:headEnd/>
            <a:tailEnd/>
          </a:ln>
        </p:spPr>
        <p:txBody>
          <a:bodyPr/>
          <a:lstStyle/>
          <a:p>
            <a:fld id="{88279C46-DA49-40A4-A9D9-E56ED2199425}" type="slidenum">
              <a:rPr lang="it-IT" smtClean="0"/>
              <a:pPr/>
              <a:t>15</a:t>
            </a:fld>
            <a:endParaRPr lang="it-IT" smtClean="0"/>
          </a:p>
        </p:txBody>
      </p:sp>
      <p:sp>
        <p:nvSpPr>
          <p:cNvPr id="31747" name="Rectangle 2"/>
          <p:cNvSpPr>
            <a:spLocks noGrp="1" noRot="1" noChangeAspect="1" noChangeArrowheads="1" noTextEdit="1"/>
          </p:cNvSpPr>
          <p:nvPr>
            <p:ph type="sldImg"/>
          </p:nvPr>
        </p:nvSpPr>
        <p:spPr>
          <a:xfrm>
            <a:off x="0" y="0"/>
            <a:ext cx="0" cy="0"/>
          </a:xfrm>
          <a:ln/>
        </p:spPr>
      </p:sp>
      <p:sp>
        <p:nvSpPr>
          <p:cNvPr id="31748" name="Rectangle 2"/>
          <p:cNvSpPr>
            <a:spLocks noGrp="1" noRot="1" noChangeAspect="1" noChangeArrowheads="1" noTextEdit="1"/>
          </p:cNvSpPr>
          <p:nvPr>
            <p:ph type="sldImg"/>
          </p:nvPr>
        </p:nvSpPr>
        <p:spPr>
          <a:ln/>
        </p:spPr>
      </p:sp>
      <p:sp>
        <p:nvSpPr>
          <p:cNvPr id="31749" name="Rectangle 3"/>
          <p:cNvSpPr>
            <a:spLocks noGrp="1" noChangeArrowheads="1"/>
          </p:cNvSpPr>
          <p:nvPr>
            <p:ph type="body" idx="1"/>
          </p:nvPr>
        </p:nvSpPr>
        <p:spPr>
          <a:noFill/>
        </p:spPr>
        <p:txBody>
          <a:bodyPr/>
          <a:lstStyle/>
          <a:p>
            <a:r>
              <a:rPr lang="it-IT" sz="1200" kern="1200" dirty="0" smtClean="0">
                <a:solidFill>
                  <a:schemeClr val="tx1"/>
                </a:solidFill>
                <a:effectLst/>
                <a:latin typeface="Arial" charset="0"/>
                <a:ea typeface="ＭＳ Ｐゴシック" charset="0"/>
                <a:cs typeface="ＭＳ Ｐゴシック" charset="0"/>
              </a:rPr>
              <a:t>Gli strumenti a disposizione degli operatori provinciali, inoltre, sono stati giudicati attentamente con riferimento a grado di chiarezza ed efficacia: si fa riferimento, in particolare, al Manuale di istruzioni, al Manuale di SGR, alle Guide alla compilazione dei questionari imprese e non profit, alle Slide di presentazione delle rilevazioni, alle Circolari e alle Informative diffuse da Istat e alla Newsletter redatta da Istat in collaborazione con </a:t>
            </a:r>
            <a:r>
              <a:rPr lang="it-IT" sz="1200" kern="1200" dirty="0" err="1" smtClean="0">
                <a:solidFill>
                  <a:schemeClr val="tx1"/>
                </a:solidFill>
                <a:effectLst/>
                <a:latin typeface="Arial" charset="0"/>
                <a:ea typeface="ＭＳ Ｐゴシック" charset="0"/>
                <a:cs typeface="ＭＳ Ｐゴシック" charset="0"/>
              </a:rPr>
              <a:t>Unioncamere</a:t>
            </a:r>
            <a:r>
              <a:rPr lang="it-IT" sz="1200" kern="1200" dirty="0" smtClean="0">
                <a:solidFill>
                  <a:schemeClr val="tx1"/>
                </a:solidFill>
                <a:effectLst/>
                <a:latin typeface="Arial" charset="0"/>
                <a:ea typeface="ＭＳ Ｐゴシック" charset="0"/>
                <a:cs typeface="ＭＳ Ｐゴシック" charset="0"/>
              </a:rPr>
              <a:t> (Prospetto 7.4).</a:t>
            </a:r>
          </a:p>
          <a:p>
            <a:r>
              <a:rPr lang="it-IT" sz="1200" kern="1200" dirty="0" smtClean="0">
                <a:solidFill>
                  <a:schemeClr val="tx1"/>
                </a:solidFill>
                <a:effectLst/>
                <a:latin typeface="Arial" charset="0"/>
                <a:ea typeface="ＭＳ Ｐゴシック" charset="0"/>
                <a:cs typeface="ＭＳ Ｐゴシック" charset="0"/>
              </a:rPr>
              <a:t>I giudizi espressi in merito ai </a:t>
            </a:r>
            <a:r>
              <a:rPr lang="it-IT" sz="1200" i="1" kern="1200" dirty="0" smtClean="0">
                <a:solidFill>
                  <a:schemeClr val="tx1"/>
                </a:solidFill>
                <a:effectLst/>
                <a:latin typeface="Arial" charset="0"/>
                <a:ea typeface="ＭＳ Ｐゴシック" charset="0"/>
                <a:cs typeface="ＭＳ Ｐゴシック" charset="0"/>
              </a:rPr>
              <a:t>materiali di supporto </a:t>
            </a:r>
            <a:r>
              <a:rPr lang="it-IT" sz="1200" kern="1200" dirty="0" smtClean="0">
                <a:solidFill>
                  <a:schemeClr val="tx1"/>
                </a:solidFill>
                <a:effectLst/>
                <a:latin typeface="Arial" charset="0"/>
                <a:ea typeface="ＭＳ Ｐゴシック" charset="0"/>
                <a:cs typeface="ＭＳ Ｐゴシック" charset="0"/>
              </a:rPr>
              <a:t>alla rilevazione registrano una valutazione  positiva con un punteggio di 4,9 per Bolzano. In particolare, i consensi maggiori in termini di chiarezza espositiva sono espressi per il Manuale di istruzioni per la rilevazione e per il Manuale SGR (6,0 il punteggio per le due modalità). La valutazione più critica riguarda le Slide di spiegazione sulla rilevazione (2,0 il giudizio espresso). Le valutazioni di Bolzano sono, tranne per quest’ultimo caso, sempre migliori sia rispetto a quelle espresse dalla media della ripartizione Nord che a quelle espresse dal resto d’Italia. </a:t>
            </a:r>
            <a:endParaRPr lang="it-IT" sz="1200" kern="1200" dirty="0">
              <a:solidFill>
                <a:schemeClr val="tx1"/>
              </a:solidFill>
              <a:effectLst/>
              <a:latin typeface="Arial" charset="0"/>
              <a:ea typeface="ＭＳ Ｐゴシック" charset="0"/>
              <a:cs typeface="ＭＳ Ｐゴシック"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fld id="{837521A6-56FE-48C4-81C5-002F77B10320}" type="slidenum">
              <a:rPr lang="it-IT" smtClean="0"/>
              <a:pPr/>
              <a:t>16</a:t>
            </a:fld>
            <a:endParaRPr lang="it-IT" smtClean="0"/>
          </a:p>
        </p:txBody>
      </p:sp>
      <p:sp>
        <p:nvSpPr>
          <p:cNvPr id="32771" name="Rectangle 2"/>
          <p:cNvSpPr>
            <a:spLocks noGrp="1" noRot="1" noChangeAspect="1" noChangeArrowheads="1" noTextEdit="1"/>
          </p:cNvSpPr>
          <p:nvPr>
            <p:ph type="sldImg"/>
          </p:nvPr>
        </p:nvSpPr>
        <p:spPr>
          <a:xfrm>
            <a:off x="0" y="0"/>
            <a:ext cx="0" cy="0"/>
          </a:xfrm>
          <a:ln/>
        </p:spPr>
      </p:sp>
      <p:sp>
        <p:nvSpPr>
          <p:cNvPr id="32772" name="Rectangle 2"/>
          <p:cNvSpPr>
            <a:spLocks noGrp="1" noRot="1" noChangeAspect="1" noChangeArrowheads="1" noTextEdit="1"/>
          </p:cNvSpPr>
          <p:nvPr>
            <p:ph type="sldImg"/>
          </p:nvPr>
        </p:nvSpPr>
        <p:spPr>
          <a:ln/>
        </p:spPr>
      </p:sp>
      <p:sp>
        <p:nvSpPr>
          <p:cNvPr id="32773" name="Rectangle 3"/>
          <p:cNvSpPr>
            <a:spLocks noGrp="1" noChangeArrowheads="1"/>
          </p:cNvSpPr>
          <p:nvPr>
            <p:ph type="body" idx="1"/>
          </p:nvPr>
        </p:nvSpPr>
        <p:spPr>
          <a:noFill/>
        </p:spPr>
        <p:txBody>
          <a:bodyPr/>
          <a:lstStyle/>
          <a:p>
            <a:r>
              <a:rPr lang="it-IT" sz="1200" kern="1200" dirty="0" smtClean="0">
                <a:solidFill>
                  <a:schemeClr val="tx1"/>
                </a:solidFill>
                <a:effectLst/>
                <a:latin typeface="Arial" charset="0"/>
                <a:ea typeface="ＭＳ Ｐゴシック" charset="0"/>
                <a:cs typeface="ＭＳ Ｐゴシック" charset="0"/>
              </a:rPr>
              <a:t>Una delle ultime sezioni del questionario di valutazione è dedicata ai giudizi sul </a:t>
            </a:r>
            <a:r>
              <a:rPr lang="it-IT" sz="1200" i="1" kern="1200" dirty="0" smtClean="0">
                <a:solidFill>
                  <a:schemeClr val="tx1"/>
                </a:solidFill>
                <a:effectLst/>
                <a:latin typeface="Arial" charset="0"/>
                <a:ea typeface="ＭＳ Ｐゴシック" charset="0"/>
                <a:cs typeface="ＭＳ Ｐゴシック" charset="0"/>
              </a:rPr>
              <a:t>Sistema di gestione della Rilevazione</a:t>
            </a:r>
            <a:r>
              <a:rPr lang="it-IT" sz="1200" kern="1200" dirty="0" smtClean="0">
                <a:solidFill>
                  <a:schemeClr val="tx1"/>
                </a:solidFill>
                <a:effectLst/>
                <a:latin typeface="Arial" charset="0"/>
                <a:ea typeface="ＭＳ Ｐゴシック" charset="0"/>
                <a:cs typeface="ＭＳ Ｐゴシック" charset="0"/>
              </a:rPr>
              <a:t> come strumento di supporto agli operatori provinciali attraverso le diverse funzionalità offerte: Gestione della rete, Data entry, </a:t>
            </a:r>
            <a:r>
              <a:rPr lang="it-IT" sz="1200" kern="1200" dirty="0" err="1" smtClean="0">
                <a:solidFill>
                  <a:schemeClr val="tx1"/>
                </a:solidFill>
                <a:effectLst/>
                <a:latin typeface="Arial" charset="0"/>
                <a:ea typeface="ＭＳ Ｐゴシック" charset="0"/>
                <a:cs typeface="ＭＳ Ｐゴシック" charset="0"/>
              </a:rPr>
              <a:t>Check</a:t>
            </a:r>
            <a:r>
              <a:rPr lang="it-IT" sz="1200" kern="1200" dirty="0" smtClean="0">
                <a:solidFill>
                  <a:schemeClr val="tx1"/>
                </a:solidFill>
                <a:effectLst/>
                <a:latin typeface="Arial" charset="0"/>
                <a:ea typeface="ＭＳ Ｐゴシック" charset="0"/>
                <a:cs typeface="ＭＳ Ｐゴシック" charset="0"/>
              </a:rPr>
              <a:t>, Gestione dei plichi inesitati, Validazione, Rapporti riassuntivi, Gestione delle diffide e Rendicontazione (Prospetto 7.5).</a:t>
            </a:r>
          </a:p>
          <a:p>
            <a:r>
              <a:rPr lang="it-IT" sz="1200" kern="1200" dirty="0" smtClean="0">
                <a:solidFill>
                  <a:schemeClr val="tx1"/>
                </a:solidFill>
                <a:effectLst/>
                <a:latin typeface="Arial" charset="0"/>
                <a:ea typeface="ＭＳ Ｐゴシック" charset="0"/>
                <a:cs typeface="ＭＳ Ｐゴシック" charset="0"/>
              </a:rPr>
              <a:t>Il supporto di SGR è stato valutato ampiamente positivo dall’UPC (punteggio 6,0), anche se alcune funzioni sono state valutate non molto favorevolmente. In particolare, le funzioni giudicate in maniera più critica sono quelle di “Rendicontazione”, “Gestione della rete” e “Rapporti riassuntivi”. Le valutazioni medie nelle regioni del Nord, premiano la funzione “Gestione della rete” (4,6) e palesano una lieve criticità per quella di “Gestione plichi inesitati” (4,0). Anche nell’ambito della media Italia le valutazioni mostrano una criticità maggiore per la funzione dei “Plichi inesitati”. </a:t>
            </a:r>
            <a:endParaRPr lang="it-IT" dirty="0" smtClean="0">
              <a:latin typeface="Arial" pitchFamily="34" charset="0"/>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miter lim="800000"/>
            <a:headEnd/>
            <a:tailEnd/>
          </a:ln>
        </p:spPr>
        <p:txBody>
          <a:bodyPr/>
          <a:lstStyle/>
          <a:p>
            <a:fld id="{D8C08DDD-04A5-43B8-9524-439A0300C338}" type="slidenum">
              <a:rPr lang="it-IT" smtClean="0"/>
              <a:pPr/>
              <a:t>17</a:t>
            </a:fld>
            <a:endParaRPr lang="it-IT" smtClean="0"/>
          </a:p>
        </p:txBody>
      </p:sp>
      <p:sp>
        <p:nvSpPr>
          <p:cNvPr id="29699" name="Rectangle 2"/>
          <p:cNvSpPr>
            <a:spLocks noGrp="1" noRot="1" noChangeAspect="1" noChangeArrowheads="1" noTextEdit="1"/>
          </p:cNvSpPr>
          <p:nvPr>
            <p:ph type="sldImg"/>
          </p:nvPr>
        </p:nvSpPr>
        <p:spPr>
          <a:xfrm>
            <a:off x="0" y="0"/>
            <a:ext cx="0" cy="0"/>
          </a:xfrm>
          <a:ln/>
        </p:spPr>
      </p:sp>
      <p:sp>
        <p:nvSpPr>
          <p:cNvPr id="29700" name="Rectangle 2"/>
          <p:cNvSpPr>
            <a:spLocks noGrp="1" noRot="1" noChangeAspect="1" noChangeArrowheads="1" noTextEdit="1"/>
          </p:cNvSpPr>
          <p:nvPr>
            <p:ph type="sldImg"/>
          </p:nvPr>
        </p:nvSpPr>
        <p:spPr>
          <a:ln/>
        </p:spPr>
      </p:sp>
      <p:sp>
        <p:nvSpPr>
          <p:cNvPr id="29701" name="Rectangle 3"/>
          <p:cNvSpPr>
            <a:spLocks noGrp="1" noChangeArrowheads="1"/>
          </p:cNvSpPr>
          <p:nvPr>
            <p:ph type="body" idx="1"/>
          </p:nvPr>
        </p:nvSpPr>
        <p:spPr>
          <a:noFill/>
        </p:spPr>
        <p:txBody>
          <a:bodyPr/>
          <a:lstStyle/>
          <a:p>
            <a:r>
              <a:rPr lang="it-IT" sz="1200" kern="1200" dirty="0" smtClean="0">
                <a:solidFill>
                  <a:schemeClr val="tx1"/>
                </a:solidFill>
                <a:effectLst/>
                <a:latin typeface="Arial" charset="0"/>
                <a:ea typeface="ＭＳ Ｐゴシック" charset="0"/>
                <a:cs typeface="ＭＳ Ｐゴシック" charset="0"/>
              </a:rPr>
              <a:t>La valutazione circa il </a:t>
            </a:r>
            <a:r>
              <a:rPr lang="it-IT" sz="1200" i="1" kern="1200" dirty="0" smtClean="0">
                <a:solidFill>
                  <a:schemeClr val="tx1"/>
                </a:solidFill>
                <a:effectLst/>
                <a:latin typeface="Arial" charset="0"/>
                <a:ea typeface="ＭＳ Ｐゴシック" charset="0"/>
                <a:cs typeface="ＭＳ Ｐゴシック" charset="0"/>
              </a:rPr>
              <a:t>ruolo delle innovazioni</a:t>
            </a:r>
            <a:r>
              <a:rPr lang="it-IT" sz="1200" kern="1200" dirty="0" smtClean="0">
                <a:solidFill>
                  <a:schemeClr val="tx1"/>
                </a:solidFill>
                <a:effectLst/>
                <a:latin typeface="Arial" charset="0"/>
                <a:ea typeface="ＭＳ Ｐゴシック" charset="0"/>
                <a:cs typeface="ＭＳ Ｐゴシック" charset="0"/>
              </a:rPr>
              <a:t> nello svolgimento delle operazioni censuarie riguarda vari aspetti del processo di rilevazione: utilizzo delle liste </a:t>
            </a:r>
            <a:r>
              <a:rPr lang="it-IT" sz="1200" kern="1200" dirty="0" err="1" smtClean="0">
                <a:solidFill>
                  <a:schemeClr val="tx1"/>
                </a:solidFill>
                <a:effectLst/>
                <a:latin typeface="Arial" charset="0"/>
                <a:ea typeface="ＭＳ Ｐゴシック" charset="0"/>
                <a:cs typeface="ＭＳ Ｐゴシック" charset="0"/>
              </a:rPr>
              <a:t>precensuarie</a:t>
            </a:r>
            <a:r>
              <a:rPr lang="it-IT" sz="1200" kern="1200" dirty="0" smtClean="0">
                <a:solidFill>
                  <a:schemeClr val="tx1"/>
                </a:solidFill>
                <a:effectLst/>
                <a:latin typeface="Arial" charset="0"/>
                <a:ea typeface="ＭＳ Ｐゴシック" charset="0"/>
                <a:cs typeface="ＭＳ Ｐゴシック" charset="0"/>
              </a:rPr>
              <a:t>, consegna da parte del vettore postale, restituzione multicanale, recupero sul campo dei questionari in una seconda fase da parte dei rilevatori, presenza di rilevatori esterni, utilizzo della posta certificata per l’invio dei solleciti e delle eventuali diffide e utilizzo del sistema SGR (Prospetto 7.3). In complesso, l’UPC di Bolzano ritiene che le innovazioni apportate hanno influito in misura significativa sulla riuscita delle operazioni censuarie, registrando un giudizio medio di 4,6 ma con punteggi sensibilmente differenziati in relazione alle diverse tipologie. La consegna da parte del vettore postale si è dimostrata, a motivo di una efficienza non ottimale nella consegna dei questionari, la modalità meno apprezzata in concomitanza all’utilizzo delle liste </a:t>
            </a:r>
            <a:r>
              <a:rPr lang="it-IT" sz="1200" kern="1200" dirty="0" err="1" smtClean="0">
                <a:solidFill>
                  <a:schemeClr val="tx1"/>
                </a:solidFill>
                <a:effectLst/>
                <a:latin typeface="Arial" charset="0"/>
                <a:ea typeface="ＭＳ Ｐゴシック" charset="0"/>
                <a:cs typeface="ＭＳ Ｐゴシック" charset="0"/>
              </a:rPr>
              <a:t>precensuarie</a:t>
            </a:r>
            <a:r>
              <a:rPr lang="it-IT" sz="1200" kern="1200" dirty="0" smtClean="0">
                <a:solidFill>
                  <a:schemeClr val="tx1"/>
                </a:solidFill>
                <a:effectLst/>
                <a:latin typeface="Arial" charset="0"/>
                <a:ea typeface="ＭＳ Ｐゴシック" charset="0"/>
                <a:cs typeface="ＭＳ Ｐゴシック" charset="0"/>
              </a:rPr>
              <a:t> (2,0 il punteggio in entrambi i casi). Invece, il recupero dei questionari da parte dei rilevatori, la presenza dei rilevatori esterni e l’utilizzo di SGR hanno influenzato molto positivamente la riuscita del censimento. Il confronto territoriale fa emergere che Bolzano si posiziona nella parte alta della graduatoria, nella ripartizione Nord, nel valutare influenti le innovazioni introdotte sulla buona riuscita delle rilevazioni censuarie. </a:t>
            </a:r>
            <a:endParaRPr lang="it-IT" sz="1200" kern="1200" dirty="0">
              <a:solidFill>
                <a:schemeClr val="tx1"/>
              </a:solidFill>
              <a:effectLst/>
              <a:latin typeface="Arial" charset="0"/>
              <a:ea typeface="ＭＳ Ｐゴシック" charset="0"/>
              <a:cs typeface="ＭＳ Ｐゴシック"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miter lim="800000"/>
            <a:headEnd/>
            <a:tailEnd/>
          </a:ln>
        </p:spPr>
        <p:txBody>
          <a:bodyPr/>
          <a:lstStyle/>
          <a:p>
            <a:fld id="{D8C08DDD-04A5-43B8-9524-439A0300C338}" type="slidenum">
              <a:rPr lang="it-IT" smtClean="0"/>
              <a:pPr/>
              <a:t>18</a:t>
            </a:fld>
            <a:endParaRPr lang="it-IT" smtClean="0"/>
          </a:p>
        </p:txBody>
      </p:sp>
      <p:sp>
        <p:nvSpPr>
          <p:cNvPr id="29699" name="Rectangle 2"/>
          <p:cNvSpPr>
            <a:spLocks noGrp="1" noRot="1" noChangeAspect="1" noChangeArrowheads="1" noTextEdit="1"/>
          </p:cNvSpPr>
          <p:nvPr>
            <p:ph type="sldImg"/>
          </p:nvPr>
        </p:nvSpPr>
        <p:spPr>
          <a:xfrm>
            <a:off x="0" y="0"/>
            <a:ext cx="0" cy="0"/>
          </a:xfrm>
          <a:ln/>
        </p:spPr>
      </p:sp>
      <p:sp>
        <p:nvSpPr>
          <p:cNvPr id="29700" name="Rectangle 2"/>
          <p:cNvSpPr>
            <a:spLocks noGrp="1" noRot="1" noChangeAspect="1" noChangeArrowheads="1" noTextEdit="1"/>
          </p:cNvSpPr>
          <p:nvPr>
            <p:ph type="sldImg"/>
          </p:nvPr>
        </p:nvSpPr>
        <p:spPr>
          <a:ln/>
        </p:spPr>
      </p:sp>
      <p:sp>
        <p:nvSpPr>
          <p:cNvPr id="29701" name="Rectangle 3"/>
          <p:cNvSpPr>
            <a:spLocks noGrp="1" noChangeArrowheads="1"/>
          </p:cNvSpPr>
          <p:nvPr>
            <p:ph type="body" idx="1"/>
          </p:nvPr>
        </p:nvSpPr>
        <p:spPr>
          <a:noFill/>
        </p:spPr>
        <p:txBody>
          <a:bodyPr/>
          <a:lstStyle/>
          <a:p>
            <a:r>
              <a:rPr lang="it-IT" sz="1200" kern="1200" dirty="0" smtClean="0">
                <a:solidFill>
                  <a:schemeClr val="tx1"/>
                </a:solidFill>
                <a:effectLst/>
                <a:latin typeface="Arial" charset="0"/>
                <a:ea typeface="ＭＳ Ｐゴシック" charset="0"/>
                <a:cs typeface="ＭＳ Ｐゴシック" charset="0"/>
              </a:rPr>
              <a:t>Il grado di utilità delle diverse innovazioni introdotte nelle rilevazione delle imprese è alquanto elevato registrando un punteggio pari a 5,0. Da segnalare, inoltre, che le valutazioni dell’UPC della provincia sono più favorevoli rispetto a quelle medie nazionali (Figura 7.3). Per quanto riguarda la sfera del non profit, valutazioni positive sono state espresse per il processo di rilevazione e registrazione delle unità locali e per la presenza di contenuti informativi nuovi nel questionario (5,0 il punteggio in entrambi i casi); giudizi meno lusinghieri vengono espressi, invece, nei riguardi dell’utilizzo della </a:t>
            </a:r>
            <a:r>
              <a:rPr lang="it-IT" sz="1200" kern="1200" dirty="0" err="1" smtClean="0">
                <a:solidFill>
                  <a:schemeClr val="tx1"/>
                </a:solidFill>
                <a:effectLst/>
                <a:latin typeface="Arial" charset="0"/>
                <a:ea typeface="ＭＳ Ｐゴシック" charset="0"/>
                <a:cs typeface="ＭＳ Ｐゴシック" charset="0"/>
              </a:rPr>
              <a:t>Pec</a:t>
            </a:r>
            <a:r>
              <a:rPr lang="it-IT" sz="1200" kern="1200" dirty="0" smtClean="0">
                <a:solidFill>
                  <a:schemeClr val="tx1"/>
                </a:solidFill>
                <a:effectLst/>
                <a:latin typeface="Arial" charset="0"/>
                <a:ea typeface="ＭＳ Ｐゴシック" charset="0"/>
                <a:cs typeface="ＭＳ Ｐゴシック" charset="0"/>
              </a:rPr>
              <a:t> e dell’impiego di informazioni ottenute da altri archivi e funzionali alla compilazione del questionario.</a:t>
            </a:r>
          </a:p>
          <a:p>
            <a:pPr marL="0" marR="0" indent="0" algn="l" defTabSz="914400" rtl="0" eaLnBrk="1" fontAlgn="base" latinLnBrk="0" hangingPunct="1">
              <a:lnSpc>
                <a:spcPct val="100000"/>
              </a:lnSpc>
              <a:spcBef>
                <a:spcPct val="30000"/>
              </a:spcBef>
              <a:spcAft>
                <a:spcPct val="0"/>
              </a:spcAft>
              <a:buClrTx/>
              <a:buSzTx/>
              <a:buFontTx/>
              <a:buNone/>
              <a:tabLst/>
              <a:defRPr/>
            </a:pPr>
            <a:endParaRPr lang="it-IT" sz="1200" kern="1200" dirty="0" smtClean="0">
              <a:solidFill>
                <a:schemeClr val="tx1"/>
              </a:solidFill>
              <a:effectLst/>
              <a:latin typeface="Arial" charset="0"/>
              <a:ea typeface="ＭＳ Ｐゴシック" charset="0"/>
              <a:cs typeface="ＭＳ Ｐゴシック" charset="0"/>
            </a:endParaRPr>
          </a:p>
          <a:p>
            <a:pPr eaLnBrk="1" hangingPunct="1"/>
            <a:endParaRPr lang="it-IT" dirty="0" smtClean="0">
              <a:latin typeface="Arial" pitchFamily="34" charset="0"/>
              <a:ea typeface="ＭＳ Ｐゴシック"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fld id="{837521A6-56FE-48C4-81C5-002F77B10320}" type="slidenum">
              <a:rPr lang="it-IT" smtClean="0"/>
              <a:pPr/>
              <a:t>19</a:t>
            </a:fld>
            <a:endParaRPr lang="it-IT" smtClean="0"/>
          </a:p>
        </p:txBody>
      </p:sp>
      <p:sp>
        <p:nvSpPr>
          <p:cNvPr id="32771" name="Rectangle 2"/>
          <p:cNvSpPr>
            <a:spLocks noGrp="1" noRot="1" noChangeAspect="1" noChangeArrowheads="1" noTextEdit="1"/>
          </p:cNvSpPr>
          <p:nvPr>
            <p:ph type="sldImg"/>
          </p:nvPr>
        </p:nvSpPr>
        <p:spPr>
          <a:xfrm>
            <a:off x="0" y="0"/>
            <a:ext cx="0" cy="0"/>
          </a:xfrm>
          <a:ln/>
        </p:spPr>
      </p:sp>
      <p:sp>
        <p:nvSpPr>
          <p:cNvPr id="32772" name="Rectangle 2"/>
          <p:cNvSpPr>
            <a:spLocks noGrp="1" noRot="1" noChangeAspect="1" noChangeArrowheads="1" noTextEdit="1"/>
          </p:cNvSpPr>
          <p:nvPr>
            <p:ph type="sldImg"/>
          </p:nvPr>
        </p:nvSpPr>
        <p:spPr>
          <a:ln/>
        </p:spPr>
      </p:sp>
      <p:sp>
        <p:nvSpPr>
          <p:cNvPr id="32773" name="Rectangle 3"/>
          <p:cNvSpPr>
            <a:spLocks noGrp="1" noChangeArrowheads="1"/>
          </p:cNvSpPr>
          <p:nvPr>
            <p:ph type="body" idx="1"/>
          </p:nvPr>
        </p:nvSpPr>
        <p:spPr>
          <a:noFill/>
        </p:spPr>
        <p:txBody>
          <a:bodyPr/>
          <a:lstStyle/>
          <a:p>
            <a:r>
              <a:rPr lang="it-IT" sz="1200" kern="1200" dirty="0" smtClean="0">
                <a:solidFill>
                  <a:schemeClr val="tx1"/>
                </a:solidFill>
                <a:effectLst/>
                <a:latin typeface="Arial" charset="0"/>
                <a:ea typeface="ＭＳ Ｐゴシック" charset="0"/>
                <a:cs typeface="ＭＳ Ｐゴシック" charset="0"/>
              </a:rPr>
              <a:t>Il grafico a diamante (Figura 7.5) mette in relazione i </a:t>
            </a:r>
            <a:r>
              <a:rPr lang="it-IT" sz="1200" i="1" kern="1200" dirty="0" smtClean="0">
                <a:solidFill>
                  <a:schemeClr val="tx1"/>
                </a:solidFill>
                <a:effectLst/>
                <a:latin typeface="Arial" charset="0"/>
                <a:ea typeface="ＭＳ Ｐゴシック" charset="0"/>
                <a:cs typeface="ＭＳ Ｐゴシック" charset="0"/>
              </a:rPr>
              <a:t>principali giudizi di valutazione del CIS</a:t>
            </a:r>
            <a:r>
              <a:rPr lang="it-IT" sz="1200" kern="1200" dirty="0" smtClean="0">
                <a:solidFill>
                  <a:schemeClr val="tx1"/>
                </a:solidFill>
                <a:effectLst/>
                <a:latin typeface="Arial" charset="0"/>
                <a:ea typeface="ＭＳ Ｐゴシック" charset="0"/>
                <a:cs typeface="ＭＳ Ｐゴシック" charset="0"/>
              </a:rPr>
              <a:t> 2011 per Bolzano con i valori medi nazionali. Si evidenzia che per l’UPC di Bolzano, gli aspetti organizzativi si confermano tra i principali punti di forza della rilevazione assumendo un punteggio pari a 6,0 e superiore alla media nazionale (5,3); il giudizio sulle innovazioni (4,6), anch’esso superiore alla media nazionale, è invece d’interpretazione non univoca: come evidenziato in precedenza, infatti, esso premia il recupero dei questionari da parte dei rilevatori, la presenza dei rilevatori esterni e l’utilizzo di SGR ma segnala criticità nella consegna dei questionari ai rispondenti da parte del vettore postale e nell’utilizzo delle liste </a:t>
            </a:r>
            <a:r>
              <a:rPr lang="it-IT" sz="1200" kern="1200" dirty="0" err="1" smtClean="0">
                <a:solidFill>
                  <a:schemeClr val="tx1"/>
                </a:solidFill>
                <a:effectLst/>
                <a:latin typeface="Arial" charset="0"/>
                <a:ea typeface="ＭＳ Ｐゴシック" charset="0"/>
                <a:cs typeface="ＭＳ Ｐゴシック" charset="0"/>
              </a:rPr>
              <a:t>precensuarie</a:t>
            </a:r>
            <a:r>
              <a:rPr lang="it-IT" sz="1200" kern="1200" dirty="0" smtClean="0">
                <a:solidFill>
                  <a:schemeClr val="tx1"/>
                </a:solidFill>
                <a:effectLst/>
                <a:latin typeface="Arial" charset="0"/>
                <a:ea typeface="ＭＳ Ｐゴシック" charset="0"/>
                <a:cs typeface="ＭＳ Ｐゴシック" charset="0"/>
              </a:rPr>
              <a:t>. Il grado generale di soddisfazione dell’UPC per la rilevazione censuaria è massimo e quindi superiore a quello medio nazionale. In merito agli aspetti formativi, il giudizio è in linea con quello mediamente espresso dal resto d’Italia.</a:t>
            </a:r>
          </a:p>
          <a:p>
            <a:pPr eaLnBrk="1" hangingPunct="1"/>
            <a:endParaRPr lang="it-IT" dirty="0" smtClean="0">
              <a:latin typeface="Arial" pitchFamily="34"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miter lim="800000"/>
            <a:headEnd/>
            <a:tailEnd/>
          </a:ln>
        </p:spPr>
        <p:txBody>
          <a:bodyPr/>
          <a:lstStyle/>
          <a:p>
            <a:fld id="{D87EF809-15AE-4964-8BC1-54727D37C72B}" type="slidenum">
              <a:rPr lang="it-IT" smtClean="0"/>
              <a:pPr/>
              <a:t>2</a:t>
            </a:fld>
            <a:endParaRPr lang="it-IT" smtClean="0"/>
          </a:p>
        </p:txBody>
      </p:sp>
      <p:sp>
        <p:nvSpPr>
          <p:cNvPr id="15363" name="Rectangle 2"/>
          <p:cNvSpPr>
            <a:spLocks noGrp="1" noRot="1" noChangeAspect="1" noChangeArrowheads="1" noTextEdit="1"/>
          </p:cNvSpPr>
          <p:nvPr>
            <p:ph type="sldImg"/>
          </p:nvPr>
        </p:nvSpPr>
        <p:spPr>
          <a:xfrm>
            <a:off x="0" y="0"/>
            <a:ext cx="0" cy="0"/>
          </a:xfrm>
          <a:ln/>
        </p:spPr>
      </p:sp>
      <p:sp>
        <p:nvSpPr>
          <p:cNvPr id="15364" name="Rectangle 2"/>
          <p:cNvSpPr>
            <a:spLocks noGrp="1" noRot="1" noChangeAspect="1" noChangeArrowheads="1" noTextEdit="1"/>
          </p:cNvSpPr>
          <p:nvPr>
            <p:ph type="sldImg"/>
          </p:nvPr>
        </p:nvSpPr>
        <p:spPr>
          <a:ln/>
        </p:spPr>
      </p:sp>
      <p:sp>
        <p:nvSpPr>
          <p:cNvPr id="15365" name="Rectangle 3"/>
          <p:cNvSpPr>
            <a:spLocks noGrp="1" noChangeArrowheads="1"/>
          </p:cNvSpPr>
          <p:nvPr>
            <p:ph type="body" idx="1"/>
          </p:nvPr>
        </p:nvSpPr>
        <p:spPr>
          <a:noFill/>
        </p:spPr>
        <p:txBody>
          <a:bodyPr/>
          <a:lstStyle/>
          <a:p>
            <a:pPr eaLnBrk="1" hangingPunct="1"/>
            <a:endParaRPr lang="it-IT" smtClean="0">
              <a:latin typeface="Arial" pitchFamily="34" charset="0"/>
              <a:ea typeface="ＭＳ Ｐゴシック"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miter lim="800000"/>
            <a:headEnd/>
            <a:tailEnd/>
          </a:ln>
        </p:spPr>
        <p:txBody>
          <a:bodyPr/>
          <a:lstStyle/>
          <a:p>
            <a:fld id="{ED146117-A9A3-49DF-919B-B445B7141677}" type="slidenum">
              <a:rPr lang="it-IT" smtClean="0"/>
              <a:pPr/>
              <a:t>20</a:t>
            </a:fld>
            <a:endParaRPr lang="it-IT" smtClean="0"/>
          </a:p>
        </p:txBody>
      </p:sp>
      <p:sp>
        <p:nvSpPr>
          <p:cNvPr id="33795" name="Rectangle 2"/>
          <p:cNvSpPr>
            <a:spLocks noGrp="1" noRot="1" noChangeAspect="1" noChangeArrowheads="1" noTextEdit="1"/>
          </p:cNvSpPr>
          <p:nvPr>
            <p:ph type="sldImg"/>
          </p:nvPr>
        </p:nvSpPr>
        <p:spPr>
          <a:xfrm>
            <a:off x="0" y="0"/>
            <a:ext cx="0" cy="0"/>
          </a:xfrm>
          <a:ln/>
        </p:spPr>
      </p:sp>
      <p:sp>
        <p:nvSpPr>
          <p:cNvPr id="33796" name="Rectangle 2"/>
          <p:cNvSpPr>
            <a:spLocks noGrp="1" noRot="1" noChangeAspect="1" noChangeArrowheads="1" noTextEdit="1"/>
          </p:cNvSpPr>
          <p:nvPr>
            <p:ph type="sldImg"/>
          </p:nvPr>
        </p:nvSpPr>
        <p:spPr>
          <a:ln/>
        </p:spPr>
      </p:sp>
      <p:sp>
        <p:nvSpPr>
          <p:cNvPr id="33797" name="Rectangle 3"/>
          <p:cNvSpPr>
            <a:spLocks noGrp="1" noChangeArrowheads="1"/>
          </p:cNvSpPr>
          <p:nvPr>
            <p:ph type="body" idx="1"/>
          </p:nvPr>
        </p:nvSpPr>
        <p:spPr>
          <a:noFill/>
        </p:spPr>
        <p:txBody>
          <a:bodyPr/>
          <a:lstStyle/>
          <a:p>
            <a:pPr eaLnBrk="1" hangingPunct="1"/>
            <a:endParaRPr lang="it-IT" dirty="0" smtClean="0">
              <a:latin typeface="Arial" pitchFamily="34" charset="0"/>
              <a:ea typeface="ＭＳ Ｐゴシック"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miter lim="800000"/>
            <a:headEnd/>
            <a:tailEnd/>
          </a:ln>
        </p:spPr>
        <p:txBody>
          <a:bodyPr/>
          <a:lstStyle/>
          <a:p>
            <a:fld id="{ED146117-A9A3-49DF-919B-B445B7141677}" type="slidenum">
              <a:rPr lang="it-IT" smtClean="0"/>
              <a:pPr/>
              <a:t>21</a:t>
            </a:fld>
            <a:endParaRPr lang="it-IT" smtClean="0"/>
          </a:p>
        </p:txBody>
      </p:sp>
      <p:sp>
        <p:nvSpPr>
          <p:cNvPr id="33795" name="Rectangle 2"/>
          <p:cNvSpPr>
            <a:spLocks noGrp="1" noRot="1" noChangeAspect="1" noChangeArrowheads="1" noTextEdit="1"/>
          </p:cNvSpPr>
          <p:nvPr>
            <p:ph type="sldImg"/>
          </p:nvPr>
        </p:nvSpPr>
        <p:spPr>
          <a:xfrm>
            <a:off x="0" y="0"/>
            <a:ext cx="0" cy="0"/>
          </a:xfrm>
          <a:ln/>
        </p:spPr>
      </p:sp>
      <p:sp>
        <p:nvSpPr>
          <p:cNvPr id="33796" name="Rectangle 2"/>
          <p:cNvSpPr>
            <a:spLocks noGrp="1" noRot="1" noChangeAspect="1" noChangeArrowheads="1" noTextEdit="1"/>
          </p:cNvSpPr>
          <p:nvPr>
            <p:ph type="sldImg"/>
          </p:nvPr>
        </p:nvSpPr>
        <p:spPr>
          <a:ln/>
        </p:spPr>
      </p:sp>
      <p:sp>
        <p:nvSpPr>
          <p:cNvPr id="33797" name="Rectangle 3"/>
          <p:cNvSpPr>
            <a:spLocks noGrp="1" noChangeArrowheads="1"/>
          </p:cNvSpPr>
          <p:nvPr>
            <p:ph type="body" idx="1"/>
          </p:nvPr>
        </p:nvSpPr>
        <p:spPr>
          <a:noFill/>
        </p:spPr>
        <p:txBody>
          <a:bodyPr/>
          <a:lstStyle/>
          <a:p>
            <a:pPr eaLnBrk="1" hangingPunct="1"/>
            <a:endParaRPr lang="it-IT" dirty="0" smtClean="0">
              <a:latin typeface="Arial" pitchFamily="34" charset="0"/>
              <a:ea typeface="ＭＳ Ｐゴシック"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miter lim="800000"/>
            <a:headEnd/>
            <a:tailEnd/>
          </a:ln>
        </p:spPr>
        <p:txBody>
          <a:bodyPr/>
          <a:lstStyle/>
          <a:p>
            <a:fld id="{F3CCEF21-43A6-4DE5-8C2D-5074BCC086AF}" type="slidenum">
              <a:rPr lang="it-IT" smtClean="0"/>
              <a:pPr/>
              <a:t>22</a:t>
            </a:fld>
            <a:endParaRPr lang="it-IT" smtClean="0"/>
          </a:p>
        </p:txBody>
      </p:sp>
      <p:sp>
        <p:nvSpPr>
          <p:cNvPr id="34819" name="Rectangle 2"/>
          <p:cNvSpPr>
            <a:spLocks noGrp="1" noRot="1" noChangeAspect="1" noChangeArrowheads="1" noTextEdit="1"/>
          </p:cNvSpPr>
          <p:nvPr>
            <p:ph type="sldImg"/>
          </p:nvPr>
        </p:nvSpPr>
        <p:spPr>
          <a:xfrm>
            <a:off x="0" y="0"/>
            <a:ext cx="0" cy="0"/>
          </a:xfrm>
          <a:ln/>
        </p:spPr>
      </p:sp>
      <p:sp>
        <p:nvSpPr>
          <p:cNvPr id="34820" name="Rectangle 2"/>
          <p:cNvSpPr>
            <a:spLocks noGrp="1" noRot="1" noChangeAspect="1" noChangeArrowheads="1" noTextEdit="1"/>
          </p:cNvSpPr>
          <p:nvPr>
            <p:ph type="sldImg"/>
          </p:nvPr>
        </p:nvSpPr>
        <p:spPr>
          <a:ln/>
        </p:spPr>
      </p:sp>
      <p:sp>
        <p:nvSpPr>
          <p:cNvPr id="34821" name="Rectangle 3"/>
          <p:cNvSpPr>
            <a:spLocks noGrp="1" noChangeArrowheads="1"/>
          </p:cNvSpPr>
          <p:nvPr>
            <p:ph type="body" idx="1"/>
          </p:nvPr>
        </p:nvSpPr>
        <p:spPr>
          <a:noFill/>
        </p:spPr>
        <p:txBody>
          <a:bodyPr/>
          <a:lstStyle/>
          <a:p>
            <a:pPr eaLnBrk="1" hangingPunct="1"/>
            <a:endParaRPr lang="it-IT" smtClean="0">
              <a:latin typeface="Arial" pitchFamily="34"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miter lim="800000"/>
            <a:headEnd/>
            <a:tailEnd/>
          </a:ln>
        </p:spPr>
        <p:txBody>
          <a:bodyPr/>
          <a:lstStyle/>
          <a:p>
            <a:fld id="{D87EF809-15AE-4964-8BC1-54727D37C72B}" type="slidenum">
              <a:rPr lang="it-IT" smtClean="0"/>
              <a:pPr/>
              <a:t>3</a:t>
            </a:fld>
            <a:endParaRPr lang="it-IT" smtClean="0"/>
          </a:p>
        </p:txBody>
      </p:sp>
      <p:sp>
        <p:nvSpPr>
          <p:cNvPr id="15363" name="Rectangle 2"/>
          <p:cNvSpPr>
            <a:spLocks noGrp="1" noRot="1" noChangeAspect="1" noChangeArrowheads="1" noTextEdit="1"/>
          </p:cNvSpPr>
          <p:nvPr>
            <p:ph type="sldImg"/>
          </p:nvPr>
        </p:nvSpPr>
        <p:spPr>
          <a:xfrm>
            <a:off x="0" y="0"/>
            <a:ext cx="0" cy="0"/>
          </a:xfrm>
          <a:ln/>
        </p:spPr>
      </p:sp>
      <p:sp>
        <p:nvSpPr>
          <p:cNvPr id="15364" name="Rectangle 2"/>
          <p:cNvSpPr>
            <a:spLocks noGrp="1" noRot="1" noChangeAspect="1" noChangeArrowheads="1" noTextEdit="1"/>
          </p:cNvSpPr>
          <p:nvPr>
            <p:ph type="sldImg"/>
          </p:nvPr>
        </p:nvSpPr>
        <p:spPr>
          <a:ln/>
        </p:spPr>
      </p:sp>
      <p:sp>
        <p:nvSpPr>
          <p:cNvPr id="15365" name="Rectangle 3"/>
          <p:cNvSpPr>
            <a:spLocks noGrp="1" noChangeArrowheads="1"/>
          </p:cNvSpPr>
          <p:nvPr>
            <p:ph type="body" idx="1"/>
          </p:nvPr>
        </p:nvSpPr>
        <p:spPr>
          <a:noFill/>
        </p:spPr>
        <p:txBody>
          <a:bodyPr/>
          <a:lstStyle/>
          <a:p>
            <a:pPr eaLnBrk="1" hangingPunct="1"/>
            <a:endParaRPr lang="it-IT" smtClean="0">
              <a:latin typeface="Arial" pitchFamily="34"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miter lim="800000"/>
            <a:headEnd/>
            <a:tailEnd/>
          </a:ln>
        </p:spPr>
        <p:txBody>
          <a:bodyPr/>
          <a:lstStyle/>
          <a:p>
            <a:fld id="{D244E0ED-83AE-44A4-8DD0-9E510CD0B07A}" type="slidenum">
              <a:rPr lang="it-IT" smtClean="0"/>
              <a:pPr/>
              <a:t>4</a:t>
            </a:fld>
            <a:endParaRPr lang="it-IT" smtClean="0"/>
          </a:p>
        </p:txBody>
      </p:sp>
      <p:sp>
        <p:nvSpPr>
          <p:cNvPr id="16387" name="Rectangle 2"/>
          <p:cNvSpPr>
            <a:spLocks noGrp="1" noRot="1" noChangeAspect="1" noChangeArrowheads="1" noTextEdit="1"/>
          </p:cNvSpPr>
          <p:nvPr>
            <p:ph type="sldImg"/>
          </p:nvPr>
        </p:nvSpPr>
        <p:spPr>
          <a:xfrm>
            <a:off x="0" y="0"/>
            <a:ext cx="0" cy="0"/>
          </a:xfrm>
          <a:ln/>
        </p:spPr>
      </p:sp>
      <p:sp>
        <p:nvSpPr>
          <p:cNvPr id="16388" name="Rectangle 2"/>
          <p:cNvSpPr>
            <a:spLocks noGrp="1" noRot="1" noChangeAspect="1" noChangeArrowheads="1" noTextEdit="1"/>
          </p:cNvSpPr>
          <p:nvPr>
            <p:ph type="sldImg"/>
          </p:nvPr>
        </p:nvSpPr>
        <p:spPr>
          <a:ln/>
        </p:spPr>
      </p:sp>
      <p:sp>
        <p:nvSpPr>
          <p:cNvPr id="16389" name="Rectangle 3"/>
          <p:cNvSpPr>
            <a:spLocks noGrp="1" noChangeArrowheads="1"/>
          </p:cNvSpPr>
          <p:nvPr>
            <p:ph type="body" idx="1"/>
          </p:nvPr>
        </p:nvSpPr>
        <p:spPr>
          <a:noFill/>
        </p:spPr>
        <p:txBody>
          <a:bodyPr/>
          <a:lstStyle/>
          <a:p>
            <a:pPr eaLnBrk="1" hangingPunct="1"/>
            <a:endParaRPr lang="it-IT" smtClean="0">
              <a:latin typeface="Arial" pitchFamily="34" charset="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miter lim="800000"/>
            <a:headEnd/>
            <a:tailEnd/>
          </a:ln>
        </p:spPr>
        <p:txBody>
          <a:bodyPr/>
          <a:lstStyle/>
          <a:p>
            <a:fld id="{5C618D50-57BC-46A8-B93A-E87DA42E3C58}" type="slidenum">
              <a:rPr lang="it-IT" smtClean="0"/>
              <a:pPr/>
              <a:t>5</a:t>
            </a:fld>
            <a:endParaRPr lang="it-IT" smtClean="0"/>
          </a:p>
        </p:txBody>
      </p:sp>
      <p:sp>
        <p:nvSpPr>
          <p:cNvPr id="18435" name="Rectangle 2"/>
          <p:cNvSpPr>
            <a:spLocks noGrp="1" noRot="1" noChangeAspect="1" noChangeArrowheads="1" noTextEdit="1"/>
          </p:cNvSpPr>
          <p:nvPr>
            <p:ph type="sldImg"/>
          </p:nvPr>
        </p:nvSpPr>
        <p:spPr>
          <a:xfrm>
            <a:off x="0" y="0"/>
            <a:ext cx="0" cy="0"/>
          </a:xfrm>
          <a:ln/>
        </p:spPr>
      </p:sp>
      <p:sp>
        <p:nvSpPr>
          <p:cNvPr id="18436" name="Rectangle 2"/>
          <p:cNvSpPr>
            <a:spLocks noGrp="1" noRot="1" noChangeAspect="1" noChangeArrowheads="1" noTextEdit="1"/>
          </p:cNvSpPr>
          <p:nvPr>
            <p:ph type="sldImg"/>
          </p:nvPr>
        </p:nvSpPr>
        <p:spPr>
          <a:ln/>
        </p:spPr>
      </p:sp>
      <p:sp>
        <p:nvSpPr>
          <p:cNvPr id="18437" name="Rectangle 3"/>
          <p:cNvSpPr>
            <a:spLocks noGrp="1" noChangeArrowheads="1"/>
          </p:cNvSpPr>
          <p:nvPr>
            <p:ph type="body" idx="1"/>
          </p:nvPr>
        </p:nvSpPr>
        <p:spPr>
          <a:noFill/>
        </p:spPr>
        <p:txBody>
          <a:bodyPr/>
          <a:lstStyle/>
          <a:p>
            <a:r>
              <a:rPr lang="it-IT" sz="1200" kern="1200" dirty="0" smtClean="0">
                <a:solidFill>
                  <a:schemeClr val="tx1"/>
                </a:solidFill>
                <a:effectLst/>
                <a:latin typeface="Arial" charset="0"/>
                <a:ea typeface="ＭＳ Ｐゴシック" charset="0"/>
                <a:cs typeface="ＭＳ Ｐゴシック" charset="0"/>
              </a:rPr>
              <a:t>In Provincia di Bolzano la rete di rilevazione (Prospetto 6.1) ha visto il coinvolgimento di 38 operatori censuari (pari all’1 per cento del totale nazionale) afferenti all’Ufficio Provinciale di Censimento costituito presso l’Istituto Provinciale di statistica </a:t>
            </a:r>
            <a:r>
              <a:rPr lang="it-IT" sz="1200" kern="1200" dirty="0" err="1" smtClean="0">
                <a:solidFill>
                  <a:schemeClr val="tx1"/>
                </a:solidFill>
                <a:effectLst/>
                <a:latin typeface="Arial" charset="0"/>
                <a:ea typeface="ＭＳ Ｐゴシック" charset="0"/>
                <a:cs typeface="ＭＳ Ｐゴシック" charset="0"/>
              </a:rPr>
              <a:t>Astat</a:t>
            </a:r>
            <a:r>
              <a:rPr lang="it-IT" sz="1200" kern="1200" dirty="0" smtClean="0">
                <a:solidFill>
                  <a:schemeClr val="tx1"/>
                </a:solidFill>
                <a:effectLst/>
                <a:latin typeface="Arial" charset="0"/>
                <a:ea typeface="ＭＳ Ｐゴシック" charset="0"/>
                <a:cs typeface="ＭＳ Ｐゴシック" charset="0"/>
              </a:rPr>
              <a:t>. L’84 per cento degli operatori ha svolto il ruolo di rilevatore (32 in termini assoluti). Tutti i rilevatori sono stati reclutati all’esterno dell’</a:t>
            </a:r>
            <a:r>
              <a:rPr lang="it-IT" sz="1200" kern="1200" dirty="0" err="1" smtClean="0">
                <a:solidFill>
                  <a:schemeClr val="tx1"/>
                </a:solidFill>
                <a:effectLst/>
                <a:latin typeface="Arial" charset="0"/>
                <a:ea typeface="ＭＳ Ｐゴシック" charset="0"/>
                <a:cs typeface="ＭＳ Ｐゴシック" charset="0"/>
              </a:rPr>
              <a:t>Astat</a:t>
            </a:r>
            <a:r>
              <a:rPr lang="it-IT" sz="1200" kern="1200" dirty="0" smtClean="0">
                <a:solidFill>
                  <a:schemeClr val="tx1"/>
                </a:solidFill>
                <a:effectLst/>
                <a:latin typeface="Arial" charset="0"/>
                <a:ea typeface="ＭＳ Ｐゴシック" charset="0"/>
                <a:cs typeface="ＭＳ Ｐゴシック" charset="0"/>
              </a:rPr>
              <a:t>. In media ciascun rilevatore ha gestito 306 questionari (329 in Italia), in linea con il criterio suggerito dall’Istat di assegnare un numero di unità per rilevatore compreso tra 300 e 400.</a:t>
            </a:r>
          </a:p>
          <a:p>
            <a:r>
              <a:rPr lang="it-IT" sz="1200" kern="1200" baseline="30000" dirty="0" smtClean="0">
                <a:solidFill>
                  <a:schemeClr val="tx1"/>
                </a:solidFill>
                <a:effectLst/>
                <a:latin typeface="Arial" charset="0"/>
                <a:ea typeface="ＭＳ Ｐゴシック" charset="0"/>
                <a:cs typeface="ＭＳ Ｐゴシック" charset="0"/>
              </a:rPr>
              <a:t>	</a:t>
            </a:r>
            <a:endParaRPr lang="it-IT" sz="1200" kern="1200" dirty="0" smtClean="0">
              <a:solidFill>
                <a:schemeClr val="tx1"/>
              </a:solidFill>
              <a:effectLst/>
              <a:latin typeface="Arial" charset="0"/>
              <a:ea typeface="ＭＳ Ｐゴシック" charset="0"/>
              <a:cs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miter lim="800000"/>
            <a:headEnd/>
            <a:tailEnd/>
          </a:ln>
        </p:spPr>
        <p:txBody>
          <a:bodyPr/>
          <a:lstStyle/>
          <a:p>
            <a:fld id="{E7D6DC57-DE30-4A7B-8326-D4932F2EB83D}" type="slidenum">
              <a:rPr lang="it-IT" smtClean="0"/>
              <a:pPr/>
              <a:t>6</a:t>
            </a:fld>
            <a:endParaRPr lang="it-IT" smtClean="0"/>
          </a:p>
        </p:txBody>
      </p:sp>
      <p:sp>
        <p:nvSpPr>
          <p:cNvPr id="19459" name="Rectangle 2"/>
          <p:cNvSpPr>
            <a:spLocks noGrp="1" noRot="1" noChangeAspect="1" noChangeArrowheads="1" noTextEdit="1"/>
          </p:cNvSpPr>
          <p:nvPr>
            <p:ph type="sldImg"/>
          </p:nvPr>
        </p:nvSpPr>
        <p:spPr>
          <a:xfrm>
            <a:off x="0" y="0"/>
            <a:ext cx="0" cy="0"/>
          </a:xfrm>
          <a:ln/>
        </p:spPr>
      </p:sp>
      <p:sp>
        <p:nvSpPr>
          <p:cNvPr id="19460" name="Rectangle 2"/>
          <p:cNvSpPr>
            <a:spLocks noGrp="1" noRot="1" noChangeAspect="1" noChangeArrowheads="1" noTextEdit="1"/>
          </p:cNvSpPr>
          <p:nvPr>
            <p:ph type="sldImg"/>
          </p:nvPr>
        </p:nvSpPr>
        <p:spPr>
          <a:ln/>
        </p:spPr>
      </p:sp>
      <p:sp>
        <p:nvSpPr>
          <p:cNvPr id="19461" name="Rectangle 3"/>
          <p:cNvSpPr>
            <a:spLocks noGrp="1" noChangeArrowheads="1"/>
          </p:cNvSpPr>
          <p:nvPr>
            <p:ph type="body" idx="1"/>
          </p:nvPr>
        </p:nvSpPr>
        <p:spPr>
          <a:noFill/>
        </p:spPr>
        <p:txBody>
          <a:bodyPr/>
          <a:lstStyle/>
          <a:p>
            <a:r>
              <a:rPr lang="it-IT" sz="1200" kern="1200" dirty="0" smtClean="0">
                <a:solidFill>
                  <a:schemeClr val="tx1"/>
                </a:solidFill>
                <a:effectLst/>
                <a:latin typeface="Arial" charset="0"/>
                <a:ea typeface="ＭＳ Ｐゴシック" charset="0"/>
                <a:cs typeface="ＭＳ Ｐゴシック" charset="0"/>
              </a:rPr>
              <a:t>Nel resto d’Italia la spedizione dei questionari alle imprese e alle istituzioni non profit presenti nelle liste </a:t>
            </a:r>
            <a:r>
              <a:rPr lang="it-IT" sz="1200" kern="1200" dirty="0" err="1" smtClean="0">
                <a:solidFill>
                  <a:schemeClr val="tx1"/>
                </a:solidFill>
                <a:effectLst/>
                <a:latin typeface="Arial" charset="0"/>
                <a:ea typeface="ＭＳ Ｐゴシック" charset="0"/>
                <a:cs typeface="ＭＳ Ｐゴシック" charset="0"/>
              </a:rPr>
              <a:t>pre</a:t>
            </a:r>
            <a:r>
              <a:rPr lang="it-IT" sz="1200" kern="1200" dirty="0" smtClean="0">
                <a:solidFill>
                  <a:schemeClr val="tx1"/>
                </a:solidFill>
                <a:effectLst/>
                <a:latin typeface="Arial" charset="0"/>
                <a:ea typeface="ＭＳ Ｐゴシック" charset="0"/>
                <a:cs typeface="ＭＳ Ｐゴシック" charset="0"/>
              </a:rPr>
              <a:t>-censuarie è stata realizzata da Poste Italiane a partire dal 3 settembre 2012. A livello nazionale la consegna dei questionari ha avuto esito positivo nell’81 per cento dei casi (Figura 6.1). La dimensione inattesa dei questionari non consegnati ha comportato un aggravio di lavoro per gli UPC che hanno dovuto gestire e risolvere tutti i casi di mancata consegna postale. </a:t>
            </a:r>
          </a:p>
          <a:p>
            <a:r>
              <a:rPr lang="it-IT" sz="1200" kern="1200" dirty="0" smtClean="0">
                <a:solidFill>
                  <a:schemeClr val="tx1"/>
                </a:solidFill>
                <a:effectLst/>
                <a:latin typeface="Arial" charset="0"/>
                <a:ea typeface="ＭＳ Ｐゴシック" charset="0"/>
                <a:cs typeface="ＭＳ Ｐゴシック" charset="0"/>
              </a:rPr>
              <a:t>In Provincia di Bolzano l’invio dei questionari è stato curato direttamente dall’</a:t>
            </a:r>
            <a:r>
              <a:rPr lang="it-IT" sz="1200" kern="1200" dirty="0" err="1" smtClean="0">
                <a:solidFill>
                  <a:schemeClr val="tx1"/>
                </a:solidFill>
                <a:effectLst/>
                <a:latin typeface="Arial" charset="0"/>
                <a:ea typeface="ＭＳ Ｐゴシック" charset="0"/>
                <a:cs typeface="ＭＳ Ｐゴシック" charset="0"/>
              </a:rPr>
              <a:t>Astat</a:t>
            </a:r>
            <a:r>
              <a:rPr lang="it-IT" sz="1200" kern="1200" dirty="0" smtClean="0">
                <a:solidFill>
                  <a:schemeClr val="tx1"/>
                </a:solidFill>
                <a:effectLst/>
                <a:latin typeface="Arial" charset="0"/>
                <a:ea typeface="ＭＳ Ｐゴシック" charset="0"/>
                <a:cs typeface="ＭＳ Ｐゴシック" charset="0"/>
              </a:rPr>
              <a:t> e la consegna ha avuto un esito positivo nel 98 per cento dei casi superando notevolmente la media italiana. </a:t>
            </a:r>
          </a:p>
          <a:p>
            <a:r>
              <a:rPr lang="it-IT" sz="1200" kern="1200" dirty="0" smtClean="0">
                <a:solidFill>
                  <a:schemeClr val="tx1"/>
                </a:solidFill>
                <a:effectLst/>
                <a:latin typeface="Arial" charset="0"/>
                <a:ea typeface="ＭＳ Ｐゴシック" charset="0"/>
                <a:cs typeface="ＭＳ Ｐゴシック" charset="0"/>
              </a:rPr>
              <a:t>Con riferimento alle imprese, il dato dei questionari consegnati in Provincia di Bolzano sale al 99 per cento (92 per cento in Italia) mentre è pari al 97 per cento per le istituzioni non profit, presentando un risultato nettamente superiore alla media nazionale (75 per cento).</a:t>
            </a:r>
            <a:endParaRPr lang="it-IT" sz="1200" kern="1200" dirty="0">
              <a:solidFill>
                <a:schemeClr val="tx1"/>
              </a:solidFill>
              <a:effectLst/>
              <a:latin typeface="Arial" charset="0"/>
              <a:ea typeface="ＭＳ Ｐゴシック"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miter lim="800000"/>
            <a:headEnd/>
            <a:tailEnd/>
          </a:ln>
        </p:spPr>
        <p:txBody>
          <a:bodyPr/>
          <a:lstStyle/>
          <a:p>
            <a:fld id="{62B96277-BD61-41FE-8CEA-283D87F20C90}" type="slidenum">
              <a:rPr lang="it-IT" smtClean="0"/>
              <a:pPr/>
              <a:t>7</a:t>
            </a:fld>
            <a:endParaRPr lang="it-IT" smtClean="0"/>
          </a:p>
        </p:txBody>
      </p:sp>
      <p:sp>
        <p:nvSpPr>
          <p:cNvPr id="20483" name="Rectangle 2"/>
          <p:cNvSpPr>
            <a:spLocks noGrp="1" noRot="1" noChangeAspect="1" noChangeArrowheads="1" noTextEdit="1"/>
          </p:cNvSpPr>
          <p:nvPr>
            <p:ph type="sldImg"/>
          </p:nvPr>
        </p:nvSpPr>
        <p:spPr>
          <a:xfrm>
            <a:off x="0" y="0"/>
            <a:ext cx="0" cy="0"/>
          </a:xfrm>
          <a:ln/>
        </p:spPr>
      </p:sp>
      <p:sp>
        <p:nvSpPr>
          <p:cNvPr id="20484" name="Rectangle 2"/>
          <p:cNvSpPr>
            <a:spLocks noGrp="1" noRot="1" noChangeAspect="1" noChangeArrowheads="1" noTextEdit="1"/>
          </p:cNvSpPr>
          <p:nvPr>
            <p:ph type="sldImg"/>
          </p:nvPr>
        </p:nvSpPr>
        <p:spPr>
          <a:ln/>
        </p:spPr>
      </p:sp>
      <p:sp>
        <p:nvSpPr>
          <p:cNvPr id="20485" name="Rectangle 3"/>
          <p:cNvSpPr>
            <a:spLocks noGrp="1" noChangeArrowheads="1"/>
          </p:cNvSpPr>
          <p:nvPr>
            <p:ph type="body" idx="1"/>
          </p:nvPr>
        </p:nvSpPr>
        <p:spPr>
          <a:noFill/>
        </p:spPr>
        <p:txBody>
          <a:bodyPr/>
          <a:lstStyle/>
          <a:p>
            <a:r>
              <a:rPr lang="it-IT" sz="1200" kern="1200" dirty="0" smtClean="0">
                <a:solidFill>
                  <a:schemeClr val="tx1"/>
                </a:solidFill>
                <a:effectLst/>
                <a:latin typeface="Arial" charset="0"/>
                <a:ea typeface="ＭＳ Ｐゴシック" charset="0"/>
                <a:cs typeface="ＭＳ Ｐゴシック" charset="0"/>
              </a:rPr>
              <a:t>Il 10 settembre 2012 è stata la data di avvio della fase di restituzione dei questionari. </a:t>
            </a:r>
          </a:p>
          <a:p>
            <a:r>
              <a:rPr lang="it-IT" sz="1200" kern="1200" dirty="0" smtClean="0">
                <a:solidFill>
                  <a:schemeClr val="tx1"/>
                </a:solidFill>
                <a:effectLst/>
                <a:latin typeface="Arial" charset="0"/>
                <a:ea typeface="ＭＳ Ｐゴシック" charset="0"/>
                <a:cs typeface="ＭＳ Ｐゴシック" charset="0"/>
              </a:rPr>
              <a:t>A circa un mese dalla partenza, nella Provincia di Bolzano si registrava un tasso di restituzione (Prospetto 6.2) notevolmente superiore alla media nazionale (l’8 ottobre avevano restituito il questionario compilato il 20,8 per cento delle unità in lista della Provincia di Bolzano e il 13,6 per cento in Italia). Osservando l’andamento della restituzione dei questionari per periodo di rilevazione (Figura 6.2), si nota che nella Provincia di Bolzano il processo di raccolta dei questionari compilati è stato più veloce rispetto a quanto rilevato in media in Italia, registrando un incremento sempre superiore a quello italiano nei primi due mesi dall’avvio del Censimento (al 29 ottobre il tasso di restituzione dei questionari in Provincia di Bolzano è pari al 45,2 per cento rispetto al 29,3 per cento dell’Italia). Nel mese di novembre il processo di restituzione vede un rallentamento, sia in Provincia di Bolzano sia nell’intero Paese e una successiva accelerazione. La Provincia di Bolzano, a conclusione del Censimento, presenta un livello di restituzione (pari al 90,8 per cento) sensibilmente più elevato della media nazionale (all’84,9 per cento).</a:t>
            </a:r>
          </a:p>
          <a:p>
            <a:pPr eaLnBrk="1" hangingPunct="1"/>
            <a:endParaRPr lang="it-IT" dirty="0" smtClean="0">
              <a:latin typeface="Arial" pitchFamily="34" charset="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miter lim="800000"/>
            <a:headEnd/>
            <a:tailEnd/>
          </a:ln>
        </p:spPr>
        <p:txBody>
          <a:bodyPr/>
          <a:lstStyle/>
          <a:p>
            <a:fld id="{62B96277-BD61-41FE-8CEA-283D87F20C90}" type="slidenum">
              <a:rPr lang="it-IT" smtClean="0"/>
              <a:pPr/>
              <a:t>8</a:t>
            </a:fld>
            <a:endParaRPr lang="it-IT" smtClean="0"/>
          </a:p>
        </p:txBody>
      </p:sp>
      <p:sp>
        <p:nvSpPr>
          <p:cNvPr id="20483" name="Rectangle 2"/>
          <p:cNvSpPr>
            <a:spLocks noGrp="1" noRot="1" noChangeAspect="1" noChangeArrowheads="1" noTextEdit="1"/>
          </p:cNvSpPr>
          <p:nvPr>
            <p:ph type="sldImg"/>
          </p:nvPr>
        </p:nvSpPr>
        <p:spPr>
          <a:xfrm>
            <a:off x="0" y="0"/>
            <a:ext cx="0" cy="0"/>
          </a:xfrm>
          <a:ln/>
        </p:spPr>
      </p:sp>
      <p:sp>
        <p:nvSpPr>
          <p:cNvPr id="20484" name="Rectangle 2"/>
          <p:cNvSpPr>
            <a:spLocks noGrp="1" noRot="1" noChangeAspect="1" noChangeArrowheads="1" noTextEdit="1"/>
          </p:cNvSpPr>
          <p:nvPr>
            <p:ph type="sldImg"/>
          </p:nvPr>
        </p:nvSpPr>
        <p:spPr>
          <a:ln/>
        </p:spPr>
      </p:sp>
      <p:sp>
        <p:nvSpPr>
          <p:cNvPr id="20485" name="Rectangle 3"/>
          <p:cNvSpPr>
            <a:spLocks noGrp="1" noChangeArrowheads="1"/>
          </p:cNvSpPr>
          <p:nvPr>
            <p:ph type="body" idx="1"/>
          </p:nvPr>
        </p:nvSpPr>
        <p:spPr>
          <a:noFill/>
        </p:spPr>
        <p:txBody>
          <a:bodyPr/>
          <a:lstStyle/>
          <a:p>
            <a:r>
              <a:rPr lang="it-IT" sz="1200" kern="1200" dirty="0" smtClean="0">
                <a:solidFill>
                  <a:schemeClr val="tx1"/>
                </a:solidFill>
                <a:effectLst/>
                <a:latin typeface="Arial" charset="0"/>
                <a:ea typeface="ＭＳ Ｐゴシック" charset="0"/>
                <a:cs typeface="ＭＳ Ｐゴシック" charset="0"/>
              </a:rPr>
              <a:t>Il 57,3 per cento dei questionari restituiti in Provincia di Bolzano è stato compilato e inviato via web (Prospetto 6.3), un dato inferiore di 9 punti percentuali rispetto alla media nazionale (66,4 per cento). Differenze emergono tra le due rilevazioni per le quali le incidenze a livello regionale sono rispettivamente pari al 73 per cento per le imprese (79 per cento in Italia) e al 48 per cento per le istituzioni non profit (59 per cento in Italia). </a:t>
            </a:r>
          </a:p>
          <a:p>
            <a:r>
              <a:rPr lang="it-IT" sz="1200" kern="1200" dirty="0" smtClean="0">
                <a:solidFill>
                  <a:schemeClr val="tx1"/>
                </a:solidFill>
                <a:effectLst/>
                <a:latin typeface="Arial" charset="0"/>
                <a:ea typeface="ＭＳ Ｐゴシック" charset="0"/>
                <a:cs typeface="ＭＳ Ｐゴシック" charset="0"/>
              </a:rPr>
              <a:t>In Provincia di Bolzano i Punti di ritiro presso i Comuni presentano un tasso di restituzione dei questionari (pari al 17,3 per cento) superiore rispetto a quello registrato presso l’Ufficio Provinciale di Censimento. Infine il tasso di consegna dei questionari ai rilevatori (pari al 15,9 per cento) risulta notevolmente superiore rispetto alla media nazionale (8,7 per cento).</a:t>
            </a:r>
          </a:p>
          <a:p>
            <a:r>
              <a:rPr lang="it-IT" sz="1200" kern="1200" dirty="0" smtClean="0">
                <a:solidFill>
                  <a:schemeClr val="tx1"/>
                </a:solidFill>
                <a:effectLst/>
                <a:latin typeface="Arial" charset="0"/>
                <a:ea typeface="ＭＳ Ｐゴシック" charset="0"/>
                <a:cs typeface="ＭＳ Ｐゴシック" charset="0"/>
              </a:rPr>
              <a:t>Nel resto d’Italia i punti di ritiro sono stati istituiti presso gli Uffici Postali.</a:t>
            </a:r>
          </a:p>
          <a:p>
            <a:pPr eaLnBrk="1" hangingPunct="1"/>
            <a:endParaRPr lang="it-IT" dirty="0" smtClean="0">
              <a:latin typeface="Arial" pitchFamily="34" charset="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miter lim="800000"/>
            <a:headEnd/>
            <a:tailEnd/>
          </a:ln>
        </p:spPr>
        <p:txBody>
          <a:bodyPr/>
          <a:lstStyle/>
          <a:p>
            <a:fld id="{D87EF809-15AE-4964-8BC1-54727D37C72B}" type="slidenum">
              <a:rPr lang="it-IT" smtClean="0"/>
              <a:pPr/>
              <a:t>9</a:t>
            </a:fld>
            <a:endParaRPr lang="it-IT" smtClean="0"/>
          </a:p>
        </p:txBody>
      </p:sp>
      <p:sp>
        <p:nvSpPr>
          <p:cNvPr id="15363" name="Rectangle 2"/>
          <p:cNvSpPr>
            <a:spLocks noGrp="1" noRot="1" noChangeAspect="1" noChangeArrowheads="1" noTextEdit="1"/>
          </p:cNvSpPr>
          <p:nvPr>
            <p:ph type="sldImg"/>
          </p:nvPr>
        </p:nvSpPr>
        <p:spPr>
          <a:xfrm>
            <a:off x="0" y="0"/>
            <a:ext cx="0" cy="0"/>
          </a:xfrm>
          <a:ln/>
        </p:spPr>
      </p:sp>
      <p:sp>
        <p:nvSpPr>
          <p:cNvPr id="15364" name="Rectangle 2"/>
          <p:cNvSpPr>
            <a:spLocks noGrp="1" noRot="1" noChangeAspect="1" noChangeArrowheads="1" noTextEdit="1"/>
          </p:cNvSpPr>
          <p:nvPr>
            <p:ph type="sldImg"/>
          </p:nvPr>
        </p:nvSpPr>
        <p:spPr>
          <a:ln/>
        </p:spPr>
      </p:sp>
      <p:sp>
        <p:nvSpPr>
          <p:cNvPr id="15365" name="Rectangle 3"/>
          <p:cNvSpPr>
            <a:spLocks noGrp="1" noChangeArrowheads="1"/>
          </p:cNvSpPr>
          <p:nvPr>
            <p:ph type="body" idx="1"/>
          </p:nvPr>
        </p:nvSpPr>
        <p:spPr>
          <a:noFill/>
        </p:spPr>
        <p:txBody>
          <a:bodyPr/>
          <a:lstStyle/>
          <a:p>
            <a:pPr eaLnBrk="1" hangingPunct="1"/>
            <a:endParaRPr lang="it-IT" smtClean="0">
              <a:latin typeface="Arial" pitchFamily="34"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AD0C004C-0EAA-45B6-8F66-0045983E6104}" type="slidenum">
              <a:rPr lang="it-IT"/>
              <a:pPr>
                <a:defRPr/>
              </a:pPr>
              <a:t>‹N›</a:t>
            </a:fld>
            <a:endParaRPr lang="it-IT"/>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5C7D55D8-5FBF-4E42-8A76-4FBF6FCD9FF5}" type="slidenum">
              <a:rPr lang="it-IT"/>
              <a:pPr>
                <a:defRPr/>
              </a:pPr>
              <a:t>‹N›</a:t>
            </a:fld>
            <a:endParaRPr lang="it-IT"/>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4B6FC97E-8450-4107-B981-A14888DCA498}" type="slidenum">
              <a:rPr lang="it-IT"/>
              <a:pPr>
                <a:defRPr/>
              </a:pPr>
              <a:t>‹N›</a:t>
            </a:fld>
            <a:endParaRPr lang="it-IT"/>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147B2860-C484-4B91-9111-BB858B052B3F}" type="slidenum">
              <a:rPr lang="it-IT"/>
              <a:pPr>
                <a:defRPr/>
              </a:pPr>
              <a:t>‹N›</a:t>
            </a:fld>
            <a:endParaRPr lang="it-IT"/>
          </a:p>
        </p:txBody>
      </p:sp>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gli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030D9C94-0003-4154-A64D-48B5C9E80203}" type="slidenum">
              <a:rPr lang="it-IT"/>
              <a:pPr>
                <a:defRPr/>
              </a:pPr>
              <a:t>‹N›</a:t>
            </a:fld>
            <a:endParaRPr lang="it-IT"/>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D3EED78C-CC67-4713-8318-BF38B4EA246D}" type="slidenum">
              <a:rPr lang="it-IT"/>
              <a:pPr>
                <a:defRPr/>
              </a:pPr>
              <a:t>‹N›</a:t>
            </a:fld>
            <a:endParaRPr lang="it-IT"/>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pPr>
              <a:defRPr/>
            </a:pPr>
            <a:endParaRPr lang="it-IT"/>
          </a:p>
        </p:txBody>
      </p:sp>
      <p:sp>
        <p:nvSpPr>
          <p:cNvPr id="8" name="Rectangle 5"/>
          <p:cNvSpPr>
            <a:spLocks noGrp="1" noChangeArrowheads="1"/>
          </p:cNvSpPr>
          <p:nvPr>
            <p:ph type="ftr" sz="quarter" idx="11"/>
          </p:nvPr>
        </p:nvSpPr>
        <p:spPr>
          <a:ln/>
        </p:spPr>
        <p:txBody>
          <a:bodyPr/>
          <a:lstStyle>
            <a:lvl1pPr>
              <a:defRPr/>
            </a:lvl1pPr>
          </a:lstStyle>
          <a:p>
            <a:pPr>
              <a:defRPr/>
            </a:pPr>
            <a:endParaRPr lang="it-IT"/>
          </a:p>
        </p:txBody>
      </p:sp>
      <p:sp>
        <p:nvSpPr>
          <p:cNvPr id="9" name="Rectangle 6"/>
          <p:cNvSpPr>
            <a:spLocks noGrp="1" noChangeArrowheads="1"/>
          </p:cNvSpPr>
          <p:nvPr>
            <p:ph type="sldNum" sz="quarter" idx="12"/>
          </p:nvPr>
        </p:nvSpPr>
        <p:spPr>
          <a:ln/>
        </p:spPr>
        <p:txBody>
          <a:bodyPr/>
          <a:lstStyle>
            <a:lvl1pPr>
              <a:defRPr/>
            </a:lvl1pPr>
          </a:lstStyle>
          <a:p>
            <a:pPr>
              <a:defRPr/>
            </a:pPr>
            <a:fld id="{D2BB04D6-8EF9-436B-8CC3-13A66FFE0FCE}" type="slidenum">
              <a:rPr lang="it-IT"/>
              <a:pPr>
                <a:defRPr/>
              </a:pPr>
              <a:t>‹N›</a:t>
            </a:fld>
            <a:endParaRPr lang="it-IT"/>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Rectangle 4"/>
          <p:cNvSpPr>
            <a:spLocks noGrp="1" noChangeArrowheads="1"/>
          </p:cNvSpPr>
          <p:nvPr>
            <p:ph type="dt" sz="half" idx="10"/>
          </p:nvPr>
        </p:nvSpPr>
        <p:spPr>
          <a:ln/>
        </p:spPr>
        <p:txBody>
          <a:bodyPr/>
          <a:lstStyle>
            <a:lvl1pPr>
              <a:defRPr/>
            </a:lvl1pPr>
          </a:lstStyle>
          <a:p>
            <a:pPr>
              <a:defRPr/>
            </a:pPr>
            <a:endParaRPr lang="it-IT"/>
          </a:p>
        </p:txBody>
      </p:sp>
      <p:sp>
        <p:nvSpPr>
          <p:cNvPr id="4" name="Rectangle 5"/>
          <p:cNvSpPr>
            <a:spLocks noGrp="1" noChangeArrowheads="1"/>
          </p:cNvSpPr>
          <p:nvPr>
            <p:ph type="ftr" sz="quarter" idx="11"/>
          </p:nvPr>
        </p:nvSpPr>
        <p:spPr>
          <a:ln/>
        </p:spPr>
        <p:txBody>
          <a:bodyPr/>
          <a:lstStyle>
            <a:lvl1pPr>
              <a:defRPr/>
            </a:lvl1pPr>
          </a:lstStyle>
          <a:p>
            <a:pPr>
              <a:defRPr/>
            </a:pPr>
            <a:endParaRPr lang="it-IT"/>
          </a:p>
        </p:txBody>
      </p:sp>
      <p:sp>
        <p:nvSpPr>
          <p:cNvPr id="5" name="Rectangle 6"/>
          <p:cNvSpPr>
            <a:spLocks noGrp="1" noChangeArrowheads="1"/>
          </p:cNvSpPr>
          <p:nvPr>
            <p:ph type="sldNum" sz="quarter" idx="12"/>
          </p:nvPr>
        </p:nvSpPr>
        <p:spPr>
          <a:ln/>
        </p:spPr>
        <p:txBody>
          <a:bodyPr/>
          <a:lstStyle>
            <a:lvl1pPr>
              <a:defRPr/>
            </a:lvl1pPr>
          </a:lstStyle>
          <a:p>
            <a:pPr>
              <a:defRPr/>
            </a:pPr>
            <a:fld id="{C90DB60C-2B7C-4533-8C2A-FF35419CD0FF}" type="slidenum">
              <a:rPr lang="it-IT"/>
              <a:pPr>
                <a:defRPr/>
              </a:pPr>
              <a:t>‹N›</a:t>
            </a:fld>
            <a:endParaRPr lang="it-IT"/>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p>
        </p:txBody>
      </p:sp>
      <p:sp>
        <p:nvSpPr>
          <p:cNvPr id="3" name="Rectangle 5"/>
          <p:cNvSpPr>
            <a:spLocks noGrp="1" noChangeArrowheads="1"/>
          </p:cNvSpPr>
          <p:nvPr>
            <p:ph type="ftr" sz="quarter" idx="11"/>
          </p:nvPr>
        </p:nvSpPr>
        <p:spPr>
          <a:ln/>
        </p:spPr>
        <p:txBody>
          <a:bodyPr/>
          <a:lstStyle>
            <a:lvl1pPr>
              <a:defRPr/>
            </a:lvl1pPr>
          </a:lstStyle>
          <a:p>
            <a:pPr>
              <a:defRPr/>
            </a:pPr>
            <a:endParaRPr lang="it-IT"/>
          </a:p>
        </p:txBody>
      </p:sp>
      <p:sp>
        <p:nvSpPr>
          <p:cNvPr id="4" name="Rectangle 6"/>
          <p:cNvSpPr>
            <a:spLocks noGrp="1" noChangeArrowheads="1"/>
          </p:cNvSpPr>
          <p:nvPr>
            <p:ph type="sldNum" sz="quarter" idx="12"/>
          </p:nvPr>
        </p:nvSpPr>
        <p:spPr>
          <a:ln/>
        </p:spPr>
        <p:txBody>
          <a:bodyPr/>
          <a:lstStyle>
            <a:lvl1pPr>
              <a:defRPr/>
            </a:lvl1pPr>
          </a:lstStyle>
          <a:p>
            <a:pPr>
              <a:defRPr/>
            </a:pPr>
            <a:fld id="{F1DD2AD5-F7FF-4646-8ABF-F89804236F65}" type="slidenum">
              <a:rPr lang="it-IT"/>
              <a:pPr>
                <a:defRPr/>
              </a:pPr>
              <a:t>‹N›</a:t>
            </a:fld>
            <a:endParaRPr lang="it-IT"/>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694C0D41-7DB6-468B-BA55-48576593CE3F}" type="slidenum">
              <a:rPr lang="it-IT"/>
              <a:pPr>
                <a:defRPr/>
              </a:pPr>
              <a:t>‹N›</a:t>
            </a:fld>
            <a:endParaRPr lang="it-IT"/>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B25A96CC-828F-47CA-80BC-302AF89B2701}" type="slidenum">
              <a:rPr lang="it-IT"/>
              <a:pPr>
                <a:defRPr/>
              </a:pPr>
              <a:t>‹N›</a:t>
            </a:fld>
            <a:endParaRPr lang="it-IT"/>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stile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lvl1pPr>
              <a:defRPr sz="1400">
                <a:latin typeface="Arial" charset="0"/>
                <a:ea typeface="ＭＳ Ｐゴシック" charset="0"/>
              </a:defRPr>
            </a:lvl1pPr>
          </a:lstStyle>
          <a:p>
            <a:pPr>
              <a:defRPr/>
            </a:pPr>
            <a:endParaRPr lang="it-IT"/>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lvl1pPr algn="ctr">
              <a:defRPr sz="1400">
                <a:latin typeface="Arial" charset="0"/>
                <a:ea typeface="ＭＳ Ｐゴシック" charset="0"/>
              </a:defRPr>
            </a:lvl1pPr>
          </a:lstStyle>
          <a:p>
            <a:pPr>
              <a:defRPr/>
            </a:pPr>
            <a:endParaRPr lang="it-IT"/>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lvl1pPr algn="r">
              <a:defRPr sz="1400">
                <a:latin typeface="Arial" pitchFamily="34" charset="0"/>
              </a:defRPr>
            </a:lvl1pPr>
          </a:lstStyle>
          <a:p>
            <a:pPr>
              <a:defRPr/>
            </a:pPr>
            <a:fld id="{404059CD-EFBC-4F21-9E99-32734092345B}"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ChangeArrowheads="1"/>
          </p:cNvSpPr>
          <p:nvPr/>
        </p:nvSpPr>
        <p:spPr bwMode="auto">
          <a:xfrm>
            <a:off x="457200" y="622800"/>
            <a:ext cx="8288338" cy="5040313"/>
          </a:xfrm>
          <a:prstGeom prst="rect">
            <a:avLst/>
          </a:prstGeom>
          <a:solidFill>
            <a:srgbClr val="CA0A21"/>
          </a:solidFill>
          <a:ln w="9525">
            <a:noFill/>
            <a:miter lim="800000"/>
            <a:headEnd/>
            <a:tailEnd/>
          </a:ln>
        </p:spPr>
        <p:txBody>
          <a:bodyPr wrap="none" anchor="ctr"/>
          <a:lstStyle/>
          <a:p>
            <a:pPr algn="ctr"/>
            <a:endParaRPr lang="it-IT"/>
          </a:p>
        </p:txBody>
      </p:sp>
      <p:sp>
        <p:nvSpPr>
          <p:cNvPr id="2051"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sp>
        <p:nvSpPr>
          <p:cNvPr id="2052" name="Text Box 13"/>
          <p:cNvSpPr txBox="1">
            <a:spLocks noChangeArrowheads="1"/>
          </p:cNvSpPr>
          <p:nvPr/>
        </p:nvSpPr>
        <p:spPr bwMode="auto">
          <a:xfrm>
            <a:off x="4413600" y="2660400"/>
            <a:ext cx="4118840" cy="830997"/>
          </a:xfrm>
          <a:prstGeom prst="rect">
            <a:avLst/>
          </a:prstGeom>
          <a:noFill/>
          <a:ln w="9525">
            <a:noFill/>
            <a:miter lim="800000"/>
            <a:headEnd/>
            <a:tailEnd/>
          </a:ln>
        </p:spPr>
        <p:txBody>
          <a:bodyPr wrap="square">
            <a:spAutoFit/>
          </a:bodyPr>
          <a:lstStyle/>
          <a:p>
            <a:r>
              <a:rPr lang="it-IT" b="1" dirty="0" smtClean="0">
                <a:solidFill>
                  <a:schemeClr val="bg1"/>
                </a:solidFill>
                <a:latin typeface="+mn-lt"/>
              </a:rPr>
              <a:t>Processo di </a:t>
            </a:r>
            <a:r>
              <a:rPr lang="it-IT" b="1" dirty="0" smtClean="0">
                <a:solidFill>
                  <a:schemeClr val="bg1"/>
                </a:solidFill>
                <a:latin typeface="+mn-lt"/>
              </a:rPr>
              <a:t>rilevazione</a:t>
            </a:r>
            <a:br>
              <a:rPr lang="it-IT" b="1" dirty="0" smtClean="0">
                <a:solidFill>
                  <a:schemeClr val="bg1"/>
                </a:solidFill>
                <a:latin typeface="+mn-lt"/>
              </a:rPr>
            </a:br>
            <a:r>
              <a:rPr lang="it-IT" b="1" dirty="0" smtClean="0">
                <a:solidFill>
                  <a:schemeClr val="bg1"/>
                </a:solidFill>
                <a:latin typeface="+mn-lt"/>
              </a:rPr>
              <a:t>e </a:t>
            </a:r>
            <a:r>
              <a:rPr lang="it-IT" b="1" dirty="0" smtClean="0">
                <a:solidFill>
                  <a:schemeClr val="bg1"/>
                </a:solidFill>
                <a:latin typeface="+mn-lt"/>
              </a:rPr>
              <a:t>indagine di valutazione</a:t>
            </a:r>
            <a:endParaRPr lang="it-IT" b="1" dirty="0">
              <a:solidFill>
                <a:schemeClr val="bg1"/>
              </a:solidFill>
              <a:latin typeface="+mn-lt"/>
            </a:endParaRPr>
          </a:p>
        </p:txBody>
      </p:sp>
      <p:sp>
        <p:nvSpPr>
          <p:cNvPr id="2054" name="Text Box 16"/>
          <p:cNvSpPr txBox="1">
            <a:spLocks noChangeArrowheads="1"/>
          </p:cNvSpPr>
          <p:nvPr/>
        </p:nvSpPr>
        <p:spPr bwMode="auto">
          <a:xfrm>
            <a:off x="4413600" y="4366800"/>
            <a:ext cx="3744490" cy="1154162"/>
          </a:xfrm>
          <a:prstGeom prst="rect">
            <a:avLst/>
          </a:prstGeom>
          <a:noFill/>
          <a:ln w="9525">
            <a:noFill/>
            <a:miter lim="800000"/>
            <a:headEnd/>
            <a:tailEnd/>
          </a:ln>
        </p:spPr>
        <p:txBody>
          <a:bodyPr wrap="square">
            <a:spAutoFit/>
          </a:bodyPr>
          <a:lstStyle/>
          <a:p>
            <a:r>
              <a:rPr lang="it-IT" sz="1400" dirty="0" smtClean="0">
                <a:solidFill>
                  <a:schemeClr val="bg1"/>
                </a:solidFill>
                <a:latin typeface="+mn-lt"/>
              </a:rPr>
              <a:t>Domenico Tebala</a:t>
            </a:r>
            <a:r>
              <a:rPr lang="it-IT" sz="1400" dirty="0" smtClean="0">
                <a:solidFill>
                  <a:schemeClr val="bg1"/>
                </a:solidFill>
                <a:latin typeface="Courier New" pitchFamily="49" charset="0"/>
              </a:rPr>
              <a:t> </a:t>
            </a:r>
          </a:p>
          <a:p>
            <a:pPr>
              <a:spcBef>
                <a:spcPts val="600"/>
              </a:spcBef>
            </a:pPr>
            <a:r>
              <a:rPr lang="it-IT" sz="1100" dirty="0" smtClean="0">
                <a:solidFill>
                  <a:schemeClr val="bg1"/>
                </a:solidFill>
                <a:latin typeface="Courier New" pitchFamily="49" charset="0"/>
              </a:rPr>
              <a:t>Direzione centrale</a:t>
            </a:r>
            <a:br>
              <a:rPr lang="it-IT" sz="1100" dirty="0" smtClean="0">
                <a:solidFill>
                  <a:schemeClr val="bg1"/>
                </a:solidFill>
                <a:latin typeface="Courier New" pitchFamily="49" charset="0"/>
              </a:rPr>
            </a:br>
            <a:r>
              <a:rPr lang="it-IT" sz="1100" dirty="0" smtClean="0">
                <a:solidFill>
                  <a:schemeClr val="bg1"/>
                </a:solidFill>
                <a:latin typeface="Courier New" pitchFamily="49" charset="0"/>
              </a:rPr>
              <a:t>per </a:t>
            </a:r>
            <a:r>
              <a:rPr lang="it-IT" sz="1100" dirty="0">
                <a:solidFill>
                  <a:schemeClr val="bg1"/>
                </a:solidFill>
                <a:latin typeface="Courier New" pitchFamily="49" charset="0"/>
              </a:rPr>
              <a:t>lo sviluppo e il </a:t>
            </a:r>
            <a:r>
              <a:rPr lang="it-IT" sz="1100" dirty="0" smtClean="0">
                <a:solidFill>
                  <a:schemeClr val="bg1"/>
                </a:solidFill>
                <a:latin typeface="Courier New" pitchFamily="49" charset="0"/>
              </a:rPr>
              <a:t>coordinamento</a:t>
            </a:r>
            <a:br>
              <a:rPr lang="it-IT" sz="1100" dirty="0" smtClean="0">
                <a:solidFill>
                  <a:schemeClr val="bg1"/>
                </a:solidFill>
                <a:latin typeface="Courier New" pitchFamily="49" charset="0"/>
              </a:rPr>
            </a:br>
            <a:r>
              <a:rPr lang="it-IT" sz="1100" dirty="0" smtClean="0">
                <a:solidFill>
                  <a:schemeClr val="bg1"/>
                </a:solidFill>
                <a:latin typeface="Courier New" pitchFamily="49" charset="0"/>
              </a:rPr>
              <a:t>della </a:t>
            </a:r>
            <a:r>
              <a:rPr lang="it-IT" sz="1100" dirty="0">
                <a:solidFill>
                  <a:schemeClr val="bg1"/>
                </a:solidFill>
                <a:latin typeface="Courier New" pitchFamily="49" charset="0"/>
              </a:rPr>
              <a:t>rete territoriale e del </a:t>
            </a:r>
            <a:r>
              <a:rPr lang="it-IT" sz="1100" dirty="0" smtClean="0">
                <a:solidFill>
                  <a:schemeClr val="bg1"/>
                </a:solidFill>
                <a:latin typeface="Courier New" pitchFamily="49" charset="0"/>
              </a:rPr>
              <a:t>Sistan</a:t>
            </a:r>
          </a:p>
          <a:p>
            <a:pPr>
              <a:spcBef>
                <a:spcPts val="600"/>
              </a:spcBef>
            </a:pPr>
            <a:r>
              <a:rPr lang="it-IT" sz="1200" dirty="0" smtClean="0">
                <a:solidFill>
                  <a:schemeClr val="bg1"/>
                </a:solidFill>
                <a:latin typeface="Courier New" pitchFamily="49" charset="0"/>
              </a:rPr>
              <a:t>Istat</a:t>
            </a:r>
            <a:endParaRPr lang="it-IT" sz="1200" dirty="0">
              <a:solidFill>
                <a:schemeClr val="bg1"/>
              </a:solidFill>
              <a:latin typeface="Courier New" pitchFamily="49" charset="0"/>
            </a:endParaRPr>
          </a:p>
        </p:txBody>
      </p:sp>
      <p:pic>
        <p:nvPicPr>
          <p:cNvPr id="2055" name="Immagine 1" descr="logo_censimento_istat_payoff.jpg"/>
          <p:cNvPicPr>
            <a:picLocks noChangeAspect="1"/>
          </p:cNvPicPr>
          <p:nvPr/>
        </p:nvPicPr>
        <p:blipFill>
          <a:blip r:embed="rId3"/>
          <a:srcRect/>
          <a:stretch>
            <a:fillRect/>
          </a:stretch>
        </p:blipFill>
        <p:spPr bwMode="auto">
          <a:xfrm>
            <a:off x="457200" y="5911850"/>
            <a:ext cx="2817813" cy="830263"/>
          </a:xfrm>
          <a:prstGeom prst="rect">
            <a:avLst/>
          </a:prstGeom>
          <a:noFill/>
          <a:ln w="9525">
            <a:noFill/>
            <a:miter lim="800000"/>
            <a:headEnd/>
            <a:tailEnd/>
          </a:ln>
        </p:spPr>
      </p:pic>
      <p:sp>
        <p:nvSpPr>
          <p:cNvPr id="8" name="Text Box 15"/>
          <p:cNvSpPr txBox="1">
            <a:spLocks noChangeArrowheads="1"/>
          </p:cNvSpPr>
          <p:nvPr/>
        </p:nvSpPr>
        <p:spPr bwMode="auto">
          <a:xfrm>
            <a:off x="4413600" y="982800"/>
            <a:ext cx="3960440"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84" charset="-128"/>
              </a:defRPr>
            </a:lvl1pPr>
            <a:lvl2pPr marL="37931725" indent="-37474525">
              <a:defRPr sz="2400">
                <a:solidFill>
                  <a:schemeClr val="tx1"/>
                </a:solidFill>
                <a:latin typeface="Arial" charset="0"/>
                <a:ea typeface="ＭＳ Ｐゴシック" pitchFamily="-84" charset="-128"/>
              </a:defRPr>
            </a:lvl2pPr>
            <a:lvl3pPr>
              <a:defRPr sz="2400">
                <a:solidFill>
                  <a:schemeClr val="tx1"/>
                </a:solidFill>
                <a:latin typeface="Arial" charset="0"/>
                <a:ea typeface="ＭＳ Ｐゴシック" pitchFamily="-84" charset="-128"/>
              </a:defRPr>
            </a:lvl3pPr>
            <a:lvl4pPr>
              <a:defRPr sz="2400">
                <a:solidFill>
                  <a:schemeClr val="tx1"/>
                </a:solidFill>
                <a:latin typeface="Arial" charset="0"/>
                <a:ea typeface="ＭＳ Ｐゴシック" pitchFamily="-84" charset="-128"/>
              </a:defRPr>
            </a:lvl4pPr>
            <a:lvl5pPr>
              <a:defRPr sz="2400">
                <a:solidFill>
                  <a:schemeClr val="tx1"/>
                </a:solidFill>
                <a:latin typeface="Arial" charset="0"/>
                <a:ea typeface="ＭＳ Ｐゴシック" pitchFamily="-84" charset="-128"/>
              </a:defRPr>
            </a:lvl5pPr>
            <a:lvl6pPr marL="457200" eaLnBrk="0" fontAlgn="base" hangingPunct="0">
              <a:spcBef>
                <a:spcPct val="0"/>
              </a:spcBef>
              <a:spcAft>
                <a:spcPct val="0"/>
              </a:spcAft>
              <a:defRPr sz="2400">
                <a:solidFill>
                  <a:schemeClr val="tx1"/>
                </a:solidFill>
                <a:latin typeface="Arial" charset="0"/>
                <a:ea typeface="ＭＳ Ｐゴシック" pitchFamily="-84" charset="-128"/>
              </a:defRPr>
            </a:lvl6pPr>
            <a:lvl7pPr marL="914400" eaLnBrk="0" fontAlgn="base" hangingPunct="0">
              <a:spcBef>
                <a:spcPct val="0"/>
              </a:spcBef>
              <a:spcAft>
                <a:spcPct val="0"/>
              </a:spcAft>
              <a:defRPr sz="2400">
                <a:solidFill>
                  <a:schemeClr val="tx1"/>
                </a:solidFill>
                <a:latin typeface="Arial" charset="0"/>
                <a:ea typeface="ＭＳ Ｐゴシック" pitchFamily="-84" charset="-128"/>
              </a:defRPr>
            </a:lvl7pPr>
            <a:lvl8pPr marL="1371600" eaLnBrk="0" fontAlgn="base" hangingPunct="0">
              <a:spcBef>
                <a:spcPct val="0"/>
              </a:spcBef>
              <a:spcAft>
                <a:spcPct val="0"/>
              </a:spcAft>
              <a:defRPr sz="2400">
                <a:solidFill>
                  <a:schemeClr val="tx1"/>
                </a:solidFill>
                <a:latin typeface="Arial" charset="0"/>
                <a:ea typeface="ＭＳ Ｐゴシック" pitchFamily="-84" charset="-128"/>
              </a:defRPr>
            </a:lvl8pPr>
            <a:lvl9pPr marL="18288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it-IT" sz="900" dirty="0">
                <a:solidFill>
                  <a:schemeClr val="bg1"/>
                </a:solidFill>
              </a:rPr>
              <a:t>9° Censimento dell’industria e dei servizi</a:t>
            </a:r>
          </a:p>
          <a:p>
            <a:r>
              <a:rPr lang="it-IT" sz="900" dirty="0">
                <a:solidFill>
                  <a:schemeClr val="bg1"/>
                </a:solidFill>
              </a:rPr>
              <a:t>e Censimento delle Istituzioni non profit</a:t>
            </a:r>
          </a:p>
          <a:p>
            <a:endParaRPr lang="it-IT" sz="1100" dirty="0" smtClean="0">
              <a:solidFill>
                <a:schemeClr val="bg1"/>
              </a:solidFill>
            </a:endParaRPr>
          </a:p>
          <a:p>
            <a:r>
              <a:rPr lang="it-IT" sz="1400" dirty="0" smtClean="0">
                <a:solidFill>
                  <a:schemeClr val="bg1"/>
                </a:solidFill>
              </a:rPr>
              <a:t>Check-up </a:t>
            </a:r>
            <a:r>
              <a:rPr lang="it-IT" sz="1400" dirty="0">
                <a:solidFill>
                  <a:schemeClr val="bg1"/>
                </a:solidFill>
              </a:rPr>
              <a:t>della </a:t>
            </a:r>
            <a:r>
              <a:rPr lang="it-IT" sz="1400" dirty="0" smtClean="0">
                <a:solidFill>
                  <a:schemeClr val="bg1"/>
                </a:solidFill>
              </a:rPr>
              <a:t>Provincia di Bolzano </a:t>
            </a:r>
          </a:p>
          <a:p>
            <a:r>
              <a:rPr lang="it-IT" sz="1400" dirty="0" smtClean="0">
                <a:solidFill>
                  <a:schemeClr val="bg1"/>
                </a:solidFill>
              </a:rPr>
              <a:t>alla </a:t>
            </a:r>
            <a:r>
              <a:rPr lang="it-IT" sz="1400" dirty="0">
                <a:solidFill>
                  <a:schemeClr val="bg1"/>
                </a:solidFill>
              </a:rPr>
              <a:t>luce dei dati </a:t>
            </a:r>
            <a:r>
              <a:rPr lang="it-IT" sz="1400" dirty="0" smtClean="0">
                <a:solidFill>
                  <a:schemeClr val="bg1"/>
                </a:solidFill>
              </a:rPr>
              <a:t>censuari</a:t>
            </a:r>
          </a:p>
          <a:p>
            <a:endParaRPr lang="it-IT" sz="800" dirty="0" smtClean="0">
              <a:solidFill>
                <a:schemeClr val="bg1"/>
              </a:solidFill>
            </a:endParaRPr>
          </a:p>
        </p:txBody>
      </p:sp>
      <p:sp>
        <p:nvSpPr>
          <p:cNvPr id="9" name="Text Box 6"/>
          <p:cNvSpPr txBox="1">
            <a:spLocks noChangeArrowheads="1"/>
          </p:cNvSpPr>
          <p:nvPr/>
        </p:nvSpPr>
        <p:spPr bwMode="auto">
          <a:xfrm>
            <a:off x="6084000" y="5950800"/>
            <a:ext cx="2880488" cy="307975"/>
          </a:xfrm>
          <a:prstGeom prst="rect">
            <a:avLst/>
          </a:prstGeom>
          <a:noFill/>
          <a:ln w="9525">
            <a:noFill/>
            <a:miter lim="800000"/>
            <a:headEnd/>
            <a:tailEnd/>
          </a:ln>
        </p:spPr>
        <p:txBody>
          <a:bodyPr wrap="square">
            <a:spAutoFit/>
          </a:bodyPr>
          <a:lstStyle/>
          <a:p>
            <a:pPr>
              <a:spcBef>
                <a:spcPct val="50000"/>
              </a:spcBef>
            </a:pPr>
            <a:r>
              <a:rPr lang="it-IT" sz="1400" dirty="0" smtClean="0">
                <a:solidFill>
                  <a:srgbClr val="CA0A20"/>
                </a:solidFill>
                <a:latin typeface="Courier New" pitchFamily="49" charset="0"/>
              </a:rPr>
              <a:t>Bolzano, 24 </a:t>
            </a:r>
            <a:r>
              <a:rPr lang="it-IT" sz="1400" dirty="0" smtClean="0">
                <a:solidFill>
                  <a:srgbClr val="CA0A20"/>
                </a:solidFill>
                <a:latin typeface="Courier New" pitchFamily="49" charset="0"/>
              </a:rPr>
              <a:t>Luglio 2014</a:t>
            </a:r>
            <a:endParaRPr lang="it-IT" sz="1400" dirty="0">
              <a:solidFill>
                <a:srgbClr val="CA0A20"/>
              </a:solidFill>
              <a:latin typeface="Courier New" pitchFamily="49"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468313" y="188913"/>
            <a:ext cx="6621462" cy="428625"/>
          </a:xfrm>
          <a:prstGeom prst="rect">
            <a:avLst/>
          </a:prstGeom>
          <a:noFill/>
          <a:ln>
            <a:noFill/>
          </a:ln>
          <a:extLst/>
        </p:spPr>
        <p:txBody>
          <a:bodyPr lIns="0" tIns="0" rIns="0" bIns="0" anchor="ctr"/>
          <a:lstStyle/>
          <a:p>
            <a:pPr marL="266700" indent="-266700" eaLnBrk="1" hangingPunct="1">
              <a:tabLst>
                <a:tab pos="266700" algn="l"/>
              </a:tabLst>
              <a:defRPr/>
            </a:pPr>
            <a:r>
              <a:rPr lang="it-IT" sz="2200" b="1" dirty="0" smtClean="0">
                <a:solidFill>
                  <a:srgbClr val="CC0000"/>
                </a:solidFill>
                <a:latin typeface="+mj-lt"/>
                <a:ea typeface="ＭＳ Ｐゴシック" charset="0"/>
              </a:rPr>
              <a:t>L’indagine di valutazione </a:t>
            </a:r>
            <a:r>
              <a:rPr lang="it-IT" sz="2200" b="1" dirty="0" err="1" smtClean="0">
                <a:solidFill>
                  <a:srgbClr val="CC0000"/>
                </a:solidFill>
                <a:latin typeface="+mj-lt"/>
                <a:ea typeface="ＭＳ Ｐゴシック" charset="0"/>
              </a:rPr>
              <a:t>IValCIS</a:t>
            </a:r>
            <a:endParaRPr lang="it-IT" sz="2200" b="1" dirty="0">
              <a:solidFill>
                <a:srgbClr val="CC0000"/>
              </a:solidFill>
              <a:latin typeface="+mj-lt"/>
              <a:ea typeface="ＭＳ Ｐゴシック" charset="0"/>
            </a:endParaRPr>
          </a:p>
        </p:txBody>
      </p:sp>
      <p:sp>
        <p:nvSpPr>
          <p:cNvPr id="3075" name="Rectangle 14"/>
          <p:cNvSpPr>
            <a:spLocks noChangeArrowheads="1"/>
          </p:cNvSpPr>
          <p:nvPr/>
        </p:nvSpPr>
        <p:spPr bwMode="auto">
          <a:xfrm>
            <a:off x="467544" y="836712"/>
            <a:ext cx="8208911" cy="5400600"/>
          </a:xfrm>
          <a:prstGeom prst="rect">
            <a:avLst/>
          </a:prstGeom>
          <a:noFill/>
          <a:ln>
            <a:noFill/>
          </a:ln>
          <a:extLst/>
        </p:spPr>
        <p:txBody>
          <a:bodyPr lIns="0" tIns="0" rIns="0" bIns="0"/>
          <a:lstStyle/>
          <a:p>
            <a:pPr marL="342900" indent="-342900" algn="just" eaLnBrk="1" hangingPunct="1">
              <a:lnSpc>
                <a:spcPct val="115000"/>
              </a:lnSpc>
              <a:buClr>
                <a:srgbClr val="002060"/>
              </a:buClr>
              <a:buFont typeface="Wingdings" pitchFamily="2" charset="2"/>
              <a:buChar char="q"/>
              <a:tabLst>
                <a:tab pos="266700" algn="l"/>
              </a:tabLst>
              <a:defRPr/>
            </a:pPr>
            <a:r>
              <a:rPr lang="it-IT" sz="1800" b="1" dirty="0" smtClean="0">
                <a:solidFill>
                  <a:schemeClr val="bg2"/>
                </a:solidFill>
              </a:rPr>
              <a:t>Periodo di rilevazione</a:t>
            </a:r>
            <a:r>
              <a:rPr lang="it-IT" sz="1800" dirty="0" smtClean="0">
                <a:solidFill>
                  <a:schemeClr val="bg2"/>
                </a:solidFill>
              </a:rPr>
              <a:t>: dal 5 al 21 febbraio 2014</a:t>
            </a:r>
          </a:p>
          <a:p>
            <a:pPr marL="342900" indent="-342900" algn="just" eaLnBrk="1" hangingPunct="1">
              <a:lnSpc>
                <a:spcPct val="115000"/>
              </a:lnSpc>
              <a:buClr>
                <a:srgbClr val="002060"/>
              </a:buClr>
              <a:tabLst>
                <a:tab pos="266700" algn="l"/>
              </a:tabLst>
              <a:defRPr/>
            </a:pPr>
            <a:endParaRPr lang="it-IT" sz="1000" dirty="0" smtClean="0">
              <a:solidFill>
                <a:schemeClr val="bg2"/>
              </a:solidFill>
            </a:endParaRPr>
          </a:p>
          <a:p>
            <a:pPr marL="342900" indent="-342900" algn="just" eaLnBrk="1" hangingPunct="1">
              <a:lnSpc>
                <a:spcPct val="115000"/>
              </a:lnSpc>
              <a:buClr>
                <a:srgbClr val="002060"/>
              </a:buClr>
              <a:buFont typeface="Wingdings" pitchFamily="2" charset="2"/>
              <a:buChar char="q"/>
              <a:tabLst>
                <a:tab pos="266700" algn="l"/>
              </a:tabLst>
              <a:defRPr/>
            </a:pPr>
            <a:r>
              <a:rPr lang="it-IT" sz="1800" b="1" dirty="0" smtClean="0">
                <a:solidFill>
                  <a:schemeClr val="bg2"/>
                </a:solidFill>
              </a:rPr>
              <a:t>Rete di rilevazione</a:t>
            </a:r>
            <a:r>
              <a:rPr lang="it-IT" sz="1800" dirty="0" smtClean="0">
                <a:solidFill>
                  <a:schemeClr val="bg2"/>
                </a:solidFill>
              </a:rPr>
              <a:t>: sedi territoriali Istat [d’intesa con Unioncamere Nazionale]</a:t>
            </a:r>
          </a:p>
          <a:p>
            <a:pPr marL="342900" indent="-342900" algn="just" eaLnBrk="1" hangingPunct="1">
              <a:lnSpc>
                <a:spcPct val="115000"/>
              </a:lnSpc>
              <a:buClr>
                <a:srgbClr val="002060"/>
              </a:buClr>
              <a:tabLst>
                <a:tab pos="266700" algn="l"/>
              </a:tabLst>
              <a:defRPr/>
            </a:pPr>
            <a:endParaRPr lang="it-IT" sz="1000" dirty="0" smtClean="0">
              <a:solidFill>
                <a:schemeClr val="bg2"/>
              </a:solidFill>
            </a:endParaRPr>
          </a:p>
          <a:p>
            <a:pPr marL="342900" indent="-342900" algn="just" eaLnBrk="1" hangingPunct="1">
              <a:lnSpc>
                <a:spcPct val="115000"/>
              </a:lnSpc>
              <a:buClr>
                <a:srgbClr val="002060"/>
              </a:buClr>
              <a:buFont typeface="Wingdings" pitchFamily="2" charset="2"/>
              <a:buChar char="q"/>
              <a:tabLst>
                <a:tab pos="266700" algn="l"/>
              </a:tabLst>
              <a:defRPr/>
            </a:pPr>
            <a:r>
              <a:rPr lang="it-IT" sz="1800" b="1" dirty="0" smtClean="0">
                <a:solidFill>
                  <a:schemeClr val="bg2"/>
                </a:solidFill>
              </a:rPr>
              <a:t>Unità di rilevazione</a:t>
            </a:r>
            <a:r>
              <a:rPr lang="it-IT" sz="1800" dirty="0" smtClean="0">
                <a:solidFill>
                  <a:schemeClr val="bg2"/>
                </a:solidFill>
              </a:rPr>
              <a:t>: i 103 UPC costituiti sul territorio nazionale</a:t>
            </a:r>
          </a:p>
          <a:p>
            <a:pPr marL="342900" indent="-342900" algn="just" eaLnBrk="1" hangingPunct="1">
              <a:lnSpc>
                <a:spcPct val="115000"/>
              </a:lnSpc>
              <a:buClr>
                <a:srgbClr val="002060"/>
              </a:buClr>
              <a:tabLst>
                <a:tab pos="266700" algn="l"/>
              </a:tabLst>
              <a:defRPr/>
            </a:pPr>
            <a:endParaRPr lang="it-IT" sz="1000" dirty="0" smtClean="0">
              <a:solidFill>
                <a:schemeClr val="bg2"/>
              </a:solidFill>
            </a:endParaRPr>
          </a:p>
          <a:p>
            <a:pPr marL="342900" indent="-342900" algn="just" eaLnBrk="1" hangingPunct="1">
              <a:lnSpc>
                <a:spcPct val="115000"/>
              </a:lnSpc>
              <a:buClr>
                <a:srgbClr val="002060"/>
              </a:buClr>
              <a:buFont typeface="Wingdings" pitchFamily="2" charset="2"/>
              <a:buChar char="q"/>
              <a:tabLst>
                <a:tab pos="266700" algn="l"/>
              </a:tabLst>
              <a:defRPr/>
            </a:pPr>
            <a:r>
              <a:rPr lang="it-IT" sz="1800" b="1" dirty="0" smtClean="0">
                <a:solidFill>
                  <a:schemeClr val="bg2"/>
                </a:solidFill>
              </a:rPr>
              <a:t>Contenuti informativi</a:t>
            </a:r>
            <a:r>
              <a:rPr lang="it-IT" sz="1800" dirty="0" smtClean="0">
                <a:solidFill>
                  <a:schemeClr val="bg2"/>
                </a:solidFill>
              </a:rPr>
              <a:t>: processo di rilevazione, formazione ricevuta, giudizio sulle innovazioni, chiarezza questionari e materiali, SGR, prospettive future</a:t>
            </a:r>
            <a:endParaRPr lang="it-IT" sz="1800" b="1" dirty="0">
              <a:solidFill>
                <a:schemeClr val="bg2"/>
              </a:solidFill>
            </a:endParaRPr>
          </a:p>
          <a:p>
            <a:pPr marL="342900" indent="-342900" algn="just" eaLnBrk="1" hangingPunct="1">
              <a:lnSpc>
                <a:spcPct val="115000"/>
              </a:lnSpc>
              <a:buClr>
                <a:srgbClr val="002060"/>
              </a:buClr>
              <a:tabLst>
                <a:tab pos="266700" algn="l"/>
              </a:tabLst>
              <a:defRPr/>
            </a:pPr>
            <a:endParaRPr lang="it-IT" sz="1000" dirty="0"/>
          </a:p>
          <a:p>
            <a:pPr marL="342900" indent="-342900" algn="just" eaLnBrk="1" hangingPunct="1">
              <a:lnSpc>
                <a:spcPct val="115000"/>
              </a:lnSpc>
              <a:buClr>
                <a:srgbClr val="002060"/>
              </a:buClr>
              <a:buFont typeface="Wingdings" pitchFamily="2" charset="2"/>
              <a:buChar char="q"/>
              <a:tabLst>
                <a:tab pos="266700" algn="l"/>
              </a:tabLst>
              <a:defRPr/>
            </a:pPr>
            <a:r>
              <a:rPr lang="it-IT" sz="1800" b="1" dirty="0" smtClean="0">
                <a:solidFill>
                  <a:schemeClr val="bg2"/>
                </a:solidFill>
              </a:rPr>
              <a:t>Metodologia</a:t>
            </a:r>
            <a:r>
              <a:rPr lang="it-IT" sz="1800" dirty="0" smtClean="0">
                <a:solidFill>
                  <a:schemeClr val="bg2"/>
                </a:solidFill>
              </a:rPr>
              <a:t>: somministrazione CAWI</a:t>
            </a:r>
            <a:endParaRPr lang="it-IT" sz="1800" dirty="0">
              <a:solidFill>
                <a:schemeClr val="bg2"/>
              </a:solidFill>
            </a:endParaRPr>
          </a:p>
          <a:p>
            <a:pPr marL="342900" indent="-342900" algn="just" eaLnBrk="1" hangingPunct="1">
              <a:lnSpc>
                <a:spcPct val="115000"/>
              </a:lnSpc>
              <a:buClr>
                <a:srgbClr val="002060"/>
              </a:buClr>
              <a:tabLst>
                <a:tab pos="266700" algn="l"/>
              </a:tabLst>
              <a:defRPr/>
            </a:pPr>
            <a:endParaRPr lang="it-IT" sz="1000" dirty="0">
              <a:solidFill>
                <a:schemeClr val="bg2"/>
              </a:solidFill>
            </a:endParaRPr>
          </a:p>
          <a:p>
            <a:pPr marL="342900" indent="-342900" algn="just" eaLnBrk="1" hangingPunct="1">
              <a:lnSpc>
                <a:spcPct val="115000"/>
              </a:lnSpc>
              <a:buClr>
                <a:srgbClr val="002060"/>
              </a:buClr>
              <a:buFont typeface="Wingdings" pitchFamily="2" charset="2"/>
              <a:buChar char="q"/>
              <a:tabLst>
                <a:tab pos="266700" algn="l"/>
              </a:tabLst>
              <a:defRPr/>
            </a:pPr>
            <a:r>
              <a:rPr lang="it-IT" sz="1800" b="1" dirty="0">
                <a:solidFill>
                  <a:schemeClr val="bg2"/>
                </a:solidFill>
              </a:rPr>
              <a:t>Tasso di </a:t>
            </a:r>
            <a:r>
              <a:rPr lang="it-IT" sz="1800" b="1" dirty="0" smtClean="0">
                <a:solidFill>
                  <a:schemeClr val="bg2"/>
                </a:solidFill>
              </a:rPr>
              <a:t>risposta</a:t>
            </a:r>
            <a:r>
              <a:rPr lang="it-IT" sz="1800" dirty="0" smtClean="0">
                <a:solidFill>
                  <a:schemeClr val="bg2"/>
                </a:solidFill>
              </a:rPr>
              <a:t>: </a:t>
            </a:r>
            <a:r>
              <a:rPr lang="it-IT" sz="1800" dirty="0">
                <a:solidFill>
                  <a:schemeClr val="bg2"/>
                </a:solidFill>
              </a:rPr>
              <a:t>100 per </a:t>
            </a:r>
            <a:r>
              <a:rPr lang="it-IT" sz="1800" dirty="0" smtClean="0">
                <a:solidFill>
                  <a:schemeClr val="bg2"/>
                </a:solidFill>
              </a:rPr>
              <a:t>cento</a:t>
            </a:r>
          </a:p>
          <a:p>
            <a:pPr marL="342900" indent="-342900" algn="just" eaLnBrk="1" hangingPunct="1">
              <a:lnSpc>
                <a:spcPct val="115000"/>
              </a:lnSpc>
              <a:buClr>
                <a:srgbClr val="002060"/>
              </a:buClr>
              <a:tabLst>
                <a:tab pos="266700" algn="l"/>
              </a:tabLst>
              <a:defRPr/>
            </a:pPr>
            <a:endParaRPr lang="it-IT" sz="1000" dirty="0" smtClean="0">
              <a:solidFill>
                <a:schemeClr val="bg2"/>
              </a:solidFill>
            </a:endParaRPr>
          </a:p>
          <a:p>
            <a:pPr marL="342900" indent="-342900" eaLnBrk="1" hangingPunct="1">
              <a:lnSpc>
                <a:spcPct val="115000"/>
              </a:lnSpc>
              <a:buClr>
                <a:srgbClr val="002060"/>
              </a:buClr>
              <a:buFont typeface="Wingdings" pitchFamily="2" charset="2"/>
              <a:buChar char="q"/>
              <a:tabLst>
                <a:tab pos="266700" algn="l"/>
              </a:tabLst>
              <a:defRPr/>
            </a:pPr>
            <a:r>
              <a:rPr lang="it-IT" sz="1800" b="1" dirty="0" smtClean="0">
                <a:solidFill>
                  <a:schemeClr val="bg2"/>
                </a:solidFill>
              </a:rPr>
              <a:t>Ottica di analisi</a:t>
            </a:r>
            <a:r>
              <a:rPr lang="it-IT" sz="1800" dirty="0" smtClean="0">
                <a:solidFill>
                  <a:schemeClr val="bg2"/>
                </a:solidFill>
              </a:rPr>
              <a:t>: confronto con:</a:t>
            </a:r>
          </a:p>
          <a:p>
            <a:pPr marL="800100" lvl="1" indent="-342900" eaLnBrk="1" hangingPunct="1">
              <a:lnSpc>
                <a:spcPct val="115000"/>
              </a:lnSpc>
              <a:buClr>
                <a:srgbClr val="002060"/>
              </a:buClr>
              <a:buFont typeface="Wingdings" pitchFamily="2" charset="2"/>
              <a:buChar char="ü"/>
              <a:tabLst>
                <a:tab pos="266700" algn="l"/>
              </a:tabLst>
              <a:defRPr/>
            </a:pPr>
            <a:r>
              <a:rPr lang="it-IT" sz="1800" dirty="0" smtClean="0">
                <a:solidFill>
                  <a:schemeClr val="bg2"/>
                </a:solidFill>
              </a:rPr>
              <a:t> Italia</a:t>
            </a:r>
          </a:p>
          <a:p>
            <a:pPr marL="800100" lvl="1" indent="-342900" eaLnBrk="1" hangingPunct="1">
              <a:lnSpc>
                <a:spcPct val="115000"/>
              </a:lnSpc>
              <a:buClr>
                <a:srgbClr val="002060"/>
              </a:buClr>
              <a:buFont typeface="Wingdings" pitchFamily="2" charset="2"/>
              <a:buChar char="ü"/>
              <a:tabLst>
                <a:tab pos="266700" algn="l"/>
              </a:tabLst>
              <a:defRPr/>
            </a:pPr>
            <a:r>
              <a:rPr lang="it-IT" sz="1800" dirty="0" smtClean="0">
                <a:solidFill>
                  <a:schemeClr val="bg2"/>
                </a:solidFill>
              </a:rPr>
              <a:t>Area geografica (Nord)</a:t>
            </a:r>
          </a:p>
          <a:p>
            <a:pPr marL="800100" lvl="1" indent="-342900" eaLnBrk="1" hangingPunct="1">
              <a:lnSpc>
                <a:spcPct val="115000"/>
              </a:lnSpc>
              <a:buClr>
                <a:srgbClr val="002060"/>
              </a:buClr>
              <a:buFont typeface="Wingdings" pitchFamily="2" charset="2"/>
              <a:buChar char="ü"/>
              <a:tabLst>
                <a:tab pos="266700" algn="l"/>
              </a:tabLst>
              <a:defRPr/>
            </a:pPr>
            <a:r>
              <a:rPr lang="it-IT" sz="1800" dirty="0" err="1" smtClean="0">
                <a:solidFill>
                  <a:schemeClr val="bg2"/>
                </a:solidFill>
              </a:rPr>
              <a:t>Terzile</a:t>
            </a:r>
            <a:r>
              <a:rPr lang="it-IT" sz="1800" dirty="0" smtClean="0">
                <a:solidFill>
                  <a:schemeClr val="bg2"/>
                </a:solidFill>
              </a:rPr>
              <a:t> di riferimento (carico per UPC)</a:t>
            </a:r>
            <a:endParaRPr lang="it-IT" sz="1800" dirty="0">
              <a:solidFill>
                <a:schemeClr val="bg2"/>
              </a:solidFill>
            </a:endParaRPr>
          </a:p>
          <a:p>
            <a:pPr marL="342900" indent="-342900" algn="just" eaLnBrk="1" hangingPunct="1">
              <a:lnSpc>
                <a:spcPct val="115000"/>
              </a:lnSpc>
              <a:buClr>
                <a:srgbClr val="CC0000"/>
              </a:buClr>
              <a:buFont typeface="Wingdings" pitchFamily="2" charset="2"/>
              <a:buChar char="ü"/>
              <a:tabLst>
                <a:tab pos="266700" algn="l"/>
              </a:tabLst>
              <a:defRPr/>
            </a:pPr>
            <a:endParaRPr lang="en-US" sz="1800" dirty="0">
              <a:solidFill>
                <a:schemeClr val="bg2"/>
              </a:solidFill>
            </a:endParaRPr>
          </a:p>
          <a:p>
            <a:pPr marL="342900" indent="-342900" algn="just" eaLnBrk="1" hangingPunct="1">
              <a:lnSpc>
                <a:spcPct val="115000"/>
              </a:lnSpc>
              <a:buClr>
                <a:srgbClr val="CC0000"/>
              </a:buClr>
              <a:buFont typeface="Wingdings" pitchFamily="2" charset="2"/>
              <a:buChar char="ü"/>
              <a:tabLst>
                <a:tab pos="266700" algn="l"/>
              </a:tabLst>
              <a:defRPr/>
            </a:pPr>
            <a:endParaRPr lang="en-US" sz="1800" dirty="0">
              <a:solidFill>
                <a:schemeClr val="bg2"/>
              </a:solidFill>
            </a:endParaRPr>
          </a:p>
          <a:p>
            <a:pPr marL="342900" indent="-342900" eaLnBrk="1" hangingPunct="1">
              <a:buClr>
                <a:srgbClr val="CC0000"/>
              </a:buClr>
              <a:buFont typeface="Wingdings" pitchFamily="2" charset="2"/>
              <a:buChar char="ü"/>
              <a:tabLst>
                <a:tab pos="266700" algn="l"/>
              </a:tabLst>
              <a:defRPr/>
            </a:pPr>
            <a:endParaRPr lang="it-IT" sz="1800" dirty="0">
              <a:solidFill>
                <a:schemeClr val="bg2"/>
              </a:solidFill>
            </a:endParaRPr>
          </a:p>
          <a:p>
            <a:pPr algn="just" eaLnBrk="1" hangingPunct="1">
              <a:buClr>
                <a:srgbClr val="CC0000"/>
              </a:buClr>
              <a:tabLst>
                <a:tab pos="266700" algn="l"/>
              </a:tabLst>
              <a:defRPr/>
            </a:pPr>
            <a:endParaRPr lang="it-IT" sz="1800" dirty="0">
              <a:solidFill>
                <a:schemeClr val="bg2"/>
              </a:solidFill>
            </a:endParaRPr>
          </a:p>
        </p:txBody>
      </p:sp>
      <p:sp>
        <p:nvSpPr>
          <p:cNvPr id="4100"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pic>
        <p:nvPicPr>
          <p:cNvPr id="4101" name="Immagine 15" descr="logo_censimento_istat_payoff.jpg"/>
          <p:cNvPicPr>
            <a:picLocks noChangeAspect="1"/>
          </p:cNvPicPr>
          <p:nvPr/>
        </p:nvPicPr>
        <p:blipFill>
          <a:blip r:embed="rId3"/>
          <a:srcRect b="18076"/>
          <a:stretch>
            <a:fillRect/>
          </a:stretch>
        </p:blipFill>
        <p:spPr bwMode="auto">
          <a:xfrm>
            <a:off x="457200" y="5911850"/>
            <a:ext cx="2817813" cy="679450"/>
          </a:xfrm>
          <a:prstGeom prst="rect">
            <a:avLst/>
          </a:prstGeom>
          <a:noFill/>
          <a:ln w="9525">
            <a:noFill/>
            <a:miter lim="800000"/>
            <a:headEnd/>
            <a:tailEnd/>
          </a:ln>
        </p:spPr>
      </p:pic>
      <p:pic>
        <p:nvPicPr>
          <p:cNvPr id="39937" name="Picture 1"/>
          <p:cNvPicPr>
            <a:picLocks noChangeAspect="1" noChangeArrowheads="1"/>
          </p:cNvPicPr>
          <p:nvPr/>
        </p:nvPicPr>
        <p:blipFill>
          <a:blip r:embed="rId4"/>
          <a:srcRect/>
          <a:stretch>
            <a:fillRect/>
          </a:stretch>
        </p:blipFill>
        <p:spPr bwMode="auto">
          <a:xfrm>
            <a:off x="6167766" y="3212976"/>
            <a:ext cx="2580698" cy="2520280"/>
          </a:xfrm>
          <a:prstGeom prst="rect">
            <a:avLst/>
          </a:prstGeom>
          <a:noFill/>
          <a:ln w="9525">
            <a:noFill/>
            <a:miter lim="800000"/>
            <a:headEnd/>
            <a:tailEnd/>
          </a:ln>
        </p:spPr>
      </p:pic>
      <p:sp>
        <p:nvSpPr>
          <p:cNvPr id="13" name="Freccia a destra 12"/>
          <p:cNvSpPr/>
          <p:nvPr/>
        </p:nvSpPr>
        <p:spPr bwMode="auto">
          <a:xfrm>
            <a:off x="5220072" y="5445224"/>
            <a:ext cx="576064" cy="216024"/>
          </a:xfrm>
          <a:prstGeom prst="rightArrow">
            <a:avLst/>
          </a:prstGeom>
          <a:solidFill>
            <a:schemeClr val="accent2"/>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dirty="0">
              <a:ln>
                <a:noFill/>
              </a:ln>
              <a:solidFill>
                <a:srgbClr val="002060"/>
              </a:solidFill>
              <a:effectLst/>
              <a:latin typeface="Arial" charset="0"/>
              <a:ea typeface="ＭＳ Ｐゴシック" charset="0"/>
              <a:cs typeface="ＭＳ Ｐゴシック" charset="0"/>
            </a:endParaRPr>
          </a:p>
        </p:txBody>
      </p:sp>
      <p:sp>
        <p:nvSpPr>
          <p:cNvPr id="9" name="Text Box 6"/>
          <p:cNvSpPr txBox="1">
            <a:spLocks noChangeArrowheads="1"/>
          </p:cNvSpPr>
          <p:nvPr/>
        </p:nvSpPr>
        <p:spPr bwMode="auto">
          <a:xfrm>
            <a:off x="6084000" y="5950800"/>
            <a:ext cx="2880488" cy="307975"/>
          </a:xfrm>
          <a:prstGeom prst="rect">
            <a:avLst/>
          </a:prstGeom>
          <a:noFill/>
          <a:ln w="9525">
            <a:noFill/>
            <a:miter lim="800000"/>
            <a:headEnd/>
            <a:tailEnd/>
          </a:ln>
        </p:spPr>
        <p:txBody>
          <a:bodyPr wrap="square">
            <a:spAutoFit/>
          </a:bodyPr>
          <a:lstStyle/>
          <a:p>
            <a:pPr>
              <a:spcBef>
                <a:spcPct val="50000"/>
              </a:spcBef>
            </a:pPr>
            <a:r>
              <a:rPr lang="it-IT" sz="1400" dirty="0" smtClean="0">
                <a:solidFill>
                  <a:srgbClr val="CA0A20"/>
                </a:solidFill>
                <a:latin typeface="Courier New" pitchFamily="49" charset="0"/>
              </a:rPr>
              <a:t>Bolzano, 24 </a:t>
            </a:r>
            <a:r>
              <a:rPr lang="it-IT" sz="1400" dirty="0" smtClean="0">
                <a:solidFill>
                  <a:srgbClr val="CA0A20"/>
                </a:solidFill>
                <a:latin typeface="Courier New" pitchFamily="49" charset="0"/>
              </a:rPr>
              <a:t>Luglio 2014</a:t>
            </a:r>
            <a:endParaRPr lang="it-IT" sz="1400" dirty="0">
              <a:solidFill>
                <a:srgbClr val="CA0A20"/>
              </a:solidFill>
              <a:latin typeface="Courier New" pitchFamily="49"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par>
                                <p:cTn id="8" presetID="9" presetClass="entr" presetSubtype="0" fill="hold" nodeType="withEffect">
                                  <p:stCondLst>
                                    <p:cond delay="0"/>
                                  </p:stCondLst>
                                  <p:childTnLst>
                                    <p:set>
                                      <p:cBhvr>
                                        <p:cTn id="9" dur="1" fill="hold">
                                          <p:stCondLst>
                                            <p:cond delay="0"/>
                                          </p:stCondLst>
                                        </p:cTn>
                                        <p:tgtEl>
                                          <p:spTgt spid="39937"/>
                                        </p:tgtEl>
                                        <p:attrNameLst>
                                          <p:attrName>style.visibility</p:attrName>
                                        </p:attrNameLst>
                                      </p:cBhvr>
                                      <p:to>
                                        <p:strVal val="visible"/>
                                      </p:to>
                                    </p:set>
                                    <p:animEffect transition="in" filter="dissolve">
                                      <p:cBhvr>
                                        <p:cTn id="10" dur="500"/>
                                        <p:tgtEl>
                                          <p:spTgt spid="399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468313" y="333375"/>
            <a:ext cx="8351837" cy="1655763"/>
          </a:xfrm>
          <a:prstGeom prst="rect">
            <a:avLst/>
          </a:prstGeom>
          <a:noFill/>
          <a:ln>
            <a:noFill/>
          </a:ln>
          <a:extLst/>
        </p:spPr>
        <p:txBody>
          <a:bodyPr lIns="0" tIns="0" rIns="0" bIns="0"/>
          <a:lstStyle/>
          <a:p>
            <a:pPr marL="266700" indent="-266700" eaLnBrk="1" hangingPunct="1">
              <a:tabLst>
                <a:tab pos="266700" algn="l"/>
              </a:tabLst>
              <a:defRPr/>
            </a:pPr>
            <a:r>
              <a:rPr lang="it-IT" sz="2200" b="1" dirty="0">
                <a:solidFill>
                  <a:srgbClr val="CC0000"/>
                </a:solidFill>
                <a:latin typeface="+mj-lt"/>
                <a:ea typeface="ＭＳ Ｐゴシック" charset="0"/>
              </a:rPr>
              <a:t>Principali risultati</a:t>
            </a:r>
          </a:p>
          <a:p>
            <a:pPr marL="266700" indent="-266700" algn="just" eaLnBrk="1" hangingPunct="1">
              <a:tabLst>
                <a:tab pos="266700" algn="l"/>
              </a:tabLst>
              <a:defRPr/>
            </a:pPr>
            <a:r>
              <a:rPr lang="it-IT" sz="1600" b="1" dirty="0"/>
              <a:t>Grado di soddisfazione degli UPC per la rilevazione censuaria sulle imprese e sulle</a:t>
            </a:r>
          </a:p>
          <a:p>
            <a:pPr marL="266700" indent="-266700" algn="just" eaLnBrk="1" hangingPunct="1">
              <a:tabLst>
                <a:tab pos="266700" algn="l"/>
              </a:tabLst>
              <a:defRPr/>
            </a:pPr>
            <a:r>
              <a:rPr lang="it-IT" sz="1600" b="1" dirty="0"/>
              <a:t>istituzioni non </a:t>
            </a:r>
            <a:r>
              <a:rPr lang="it-IT" sz="1600" b="1" dirty="0" smtClean="0"/>
              <a:t>profit</a:t>
            </a:r>
            <a:r>
              <a:rPr lang="it-IT" sz="1600" b="1" dirty="0"/>
              <a:t> </a:t>
            </a:r>
            <a:r>
              <a:rPr lang="it-IT" sz="1600" i="1" dirty="0" smtClean="0"/>
              <a:t>(valori </a:t>
            </a:r>
            <a:r>
              <a:rPr lang="it-IT" sz="1600" i="1" dirty="0"/>
              <a:t>medi nella scala </a:t>
            </a:r>
            <a:r>
              <a:rPr lang="it-IT" sz="1800" i="1" dirty="0"/>
              <a:t>da 1 = </a:t>
            </a:r>
            <a:r>
              <a:rPr lang="it-IT" sz="1600" i="1" dirty="0"/>
              <a:t>minimo a 6 = massimo)</a:t>
            </a:r>
            <a:endParaRPr lang="it-IT" sz="2200" b="1" dirty="0">
              <a:solidFill>
                <a:srgbClr val="CC0000"/>
              </a:solidFill>
              <a:latin typeface="+mj-lt"/>
              <a:ea typeface="ＭＳ Ｐゴシック" charset="0"/>
            </a:endParaRPr>
          </a:p>
        </p:txBody>
      </p:sp>
      <p:sp>
        <p:nvSpPr>
          <p:cNvPr id="3075" name="Rectangle 14"/>
          <p:cNvSpPr>
            <a:spLocks noChangeArrowheads="1"/>
          </p:cNvSpPr>
          <p:nvPr/>
        </p:nvSpPr>
        <p:spPr bwMode="auto">
          <a:xfrm>
            <a:off x="468313" y="1052513"/>
            <a:ext cx="8280400" cy="3529012"/>
          </a:xfrm>
          <a:prstGeom prst="rect">
            <a:avLst/>
          </a:prstGeom>
          <a:noFill/>
          <a:ln>
            <a:noFill/>
          </a:ln>
          <a:extLst/>
        </p:spPr>
        <p:txBody>
          <a:bodyPr lIns="0" tIns="0" rIns="0" bIns="0"/>
          <a:lstStyle/>
          <a:p>
            <a:pPr marL="342900" indent="-342900" algn="just" eaLnBrk="1" hangingPunct="1">
              <a:lnSpc>
                <a:spcPct val="115000"/>
              </a:lnSpc>
              <a:buClr>
                <a:srgbClr val="CC0000"/>
              </a:buClr>
              <a:buFont typeface="Wingdings" pitchFamily="2" charset="2"/>
              <a:buChar char="ü"/>
              <a:tabLst>
                <a:tab pos="266700" algn="l"/>
              </a:tabLst>
              <a:defRPr/>
            </a:pPr>
            <a:endParaRPr lang="en-US" sz="1800">
              <a:solidFill>
                <a:schemeClr val="bg2"/>
              </a:solidFill>
            </a:endParaRPr>
          </a:p>
          <a:p>
            <a:pPr marL="342900" indent="-342900" algn="just" eaLnBrk="1" hangingPunct="1">
              <a:lnSpc>
                <a:spcPct val="115000"/>
              </a:lnSpc>
              <a:buClr>
                <a:srgbClr val="CC0000"/>
              </a:buClr>
              <a:buFont typeface="Wingdings" pitchFamily="2" charset="2"/>
              <a:buChar char="ü"/>
              <a:tabLst>
                <a:tab pos="266700" algn="l"/>
              </a:tabLst>
              <a:defRPr/>
            </a:pPr>
            <a:endParaRPr lang="en-US" sz="1800" dirty="0">
              <a:solidFill>
                <a:schemeClr val="bg2"/>
              </a:solidFill>
            </a:endParaRPr>
          </a:p>
          <a:p>
            <a:pPr marL="342900" indent="-342900" eaLnBrk="1" hangingPunct="1">
              <a:buClr>
                <a:srgbClr val="CC0000"/>
              </a:buClr>
              <a:buFont typeface="Wingdings" pitchFamily="2" charset="2"/>
              <a:buChar char="ü"/>
              <a:tabLst>
                <a:tab pos="266700" algn="l"/>
              </a:tabLst>
              <a:defRPr/>
            </a:pPr>
            <a:endParaRPr lang="it-IT" sz="1800" dirty="0">
              <a:solidFill>
                <a:schemeClr val="bg2"/>
              </a:solidFill>
            </a:endParaRPr>
          </a:p>
          <a:p>
            <a:pPr algn="just" eaLnBrk="1" hangingPunct="1">
              <a:buClr>
                <a:srgbClr val="CC0000"/>
              </a:buClr>
              <a:tabLst>
                <a:tab pos="266700" algn="l"/>
              </a:tabLst>
              <a:defRPr/>
            </a:pPr>
            <a:endParaRPr lang="it-IT" sz="1800" dirty="0">
              <a:solidFill>
                <a:schemeClr val="bg2"/>
              </a:solidFill>
            </a:endParaRPr>
          </a:p>
        </p:txBody>
      </p:sp>
      <p:sp>
        <p:nvSpPr>
          <p:cNvPr id="7172"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pic>
        <p:nvPicPr>
          <p:cNvPr id="7173" name="Immagine 15" descr="logo_censimento_istat_payoff.jpg"/>
          <p:cNvPicPr>
            <a:picLocks noChangeAspect="1"/>
          </p:cNvPicPr>
          <p:nvPr/>
        </p:nvPicPr>
        <p:blipFill>
          <a:blip r:embed="rId3"/>
          <a:srcRect b="18076"/>
          <a:stretch>
            <a:fillRect/>
          </a:stretch>
        </p:blipFill>
        <p:spPr bwMode="auto">
          <a:xfrm>
            <a:off x="457200" y="5911850"/>
            <a:ext cx="2817813" cy="679450"/>
          </a:xfrm>
          <a:prstGeom prst="rect">
            <a:avLst/>
          </a:prstGeom>
          <a:noFill/>
          <a:ln w="9525">
            <a:noFill/>
            <a:miter lim="800000"/>
            <a:headEnd/>
            <a:tailEnd/>
          </a:ln>
        </p:spPr>
      </p:pic>
      <p:sp>
        <p:nvSpPr>
          <p:cNvPr id="9" name="CasellaDiTesto 8"/>
          <p:cNvSpPr txBox="1"/>
          <p:nvPr/>
        </p:nvSpPr>
        <p:spPr>
          <a:xfrm>
            <a:off x="6300192" y="1772816"/>
            <a:ext cx="2592288" cy="3046988"/>
          </a:xfrm>
          <a:prstGeom prst="rect">
            <a:avLst/>
          </a:prstGeom>
          <a:noFill/>
        </p:spPr>
        <p:txBody>
          <a:bodyPr wrap="square" rtlCol="0">
            <a:spAutoFit/>
          </a:bodyPr>
          <a:lstStyle/>
          <a:p>
            <a:pPr>
              <a:buFont typeface="Wingdings" pitchFamily="2" charset="2"/>
              <a:buChar char="ü"/>
            </a:pPr>
            <a:r>
              <a:rPr lang="it-IT" dirty="0" smtClean="0"/>
              <a:t> valutazione elevata e superiore al resto del Paese</a:t>
            </a:r>
          </a:p>
          <a:p>
            <a:endParaRPr lang="it-IT" dirty="0" smtClean="0"/>
          </a:p>
          <a:p>
            <a:pPr>
              <a:buFont typeface="Wingdings" pitchFamily="2" charset="2"/>
              <a:buChar char="ü"/>
            </a:pPr>
            <a:r>
              <a:rPr lang="it-IT" dirty="0" smtClean="0"/>
              <a:t> omogeneità tra imprese e non profit </a:t>
            </a:r>
            <a:endParaRPr lang="it-IT" dirty="0"/>
          </a:p>
        </p:txBody>
      </p:sp>
      <p:pic>
        <p:nvPicPr>
          <p:cNvPr id="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1198563"/>
            <a:ext cx="5730875" cy="4468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 Box 6"/>
          <p:cNvSpPr txBox="1">
            <a:spLocks noChangeArrowheads="1"/>
          </p:cNvSpPr>
          <p:nvPr/>
        </p:nvSpPr>
        <p:spPr bwMode="auto">
          <a:xfrm>
            <a:off x="6084000" y="5950800"/>
            <a:ext cx="2880488" cy="307975"/>
          </a:xfrm>
          <a:prstGeom prst="rect">
            <a:avLst/>
          </a:prstGeom>
          <a:noFill/>
          <a:ln w="9525">
            <a:noFill/>
            <a:miter lim="800000"/>
            <a:headEnd/>
            <a:tailEnd/>
          </a:ln>
        </p:spPr>
        <p:txBody>
          <a:bodyPr wrap="square">
            <a:spAutoFit/>
          </a:bodyPr>
          <a:lstStyle/>
          <a:p>
            <a:pPr>
              <a:spcBef>
                <a:spcPct val="50000"/>
              </a:spcBef>
            </a:pPr>
            <a:r>
              <a:rPr lang="it-IT" sz="1400" dirty="0" smtClean="0">
                <a:solidFill>
                  <a:srgbClr val="CA0A20"/>
                </a:solidFill>
                <a:latin typeface="Courier New" pitchFamily="49" charset="0"/>
              </a:rPr>
              <a:t>Bolzano, 24 </a:t>
            </a:r>
            <a:r>
              <a:rPr lang="it-IT" sz="1400" dirty="0" smtClean="0">
                <a:solidFill>
                  <a:srgbClr val="CA0A20"/>
                </a:solidFill>
                <a:latin typeface="Courier New" pitchFamily="49" charset="0"/>
              </a:rPr>
              <a:t>Luglio 2014</a:t>
            </a:r>
            <a:endParaRPr lang="it-IT" sz="1400" dirty="0">
              <a:solidFill>
                <a:srgbClr val="CA0A20"/>
              </a:solidFill>
              <a:latin typeface="Courier New" pitchFamily="49"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086" y="1271588"/>
            <a:ext cx="6651625" cy="4322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1" name="Rectangle 14"/>
          <p:cNvSpPr>
            <a:spLocks noChangeArrowheads="1"/>
          </p:cNvSpPr>
          <p:nvPr/>
        </p:nvSpPr>
        <p:spPr bwMode="auto">
          <a:xfrm>
            <a:off x="468313" y="333375"/>
            <a:ext cx="8351837" cy="1655763"/>
          </a:xfrm>
          <a:prstGeom prst="rect">
            <a:avLst/>
          </a:prstGeom>
          <a:noFill/>
          <a:ln>
            <a:noFill/>
          </a:ln>
          <a:extLst/>
        </p:spPr>
        <p:txBody>
          <a:bodyPr lIns="0" tIns="0" rIns="0" bIns="0"/>
          <a:lstStyle/>
          <a:p>
            <a:pPr marL="266700" indent="-266700" eaLnBrk="1" hangingPunct="1">
              <a:tabLst>
                <a:tab pos="266700" algn="l"/>
              </a:tabLst>
              <a:defRPr/>
            </a:pPr>
            <a:r>
              <a:rPr lang="it-IT" sz="2200" b="1" dirty="0" smtClean="0">
                <a:solidFill>
                  <a:srgbClr val="CC0000"/>
                </a:solidFill>
                <a:latin typeface="+mj-lt"/>
                <a:ea typeface="ＭＳ Ｐゴシック" charset="0"/>
              </a:rPr>
              <a:t>Aspetti organizzativi</a:t>
            </a:r>
            <a:endParaRPr lang="it-IT" sz="2200" b="1" dirty="0">
              <a:solidFill>
                <a:srgbClr val="CC0000"/>
              </a:solidFill>
              <a:latin typeface="+mj-lt"/>
              <a:ea typeface="ＭＳ Ｐゴシック" charset="0"/>
            </a:endParaRPr>
          </a:p>
          <a:p>
            <a:pPr marL="266700" indent="-266700" algn="just" eaLnBrk="1" hangingPunct="1">
              <a:tabLst>
                <a:tab pos="266700" algn="l"/>
              </a:tabLst>
              <a:defRPr/>
            </a:pPr>
            <a:r>
              <a:rPr lang="it-IT" sz="1600" b="1" dirty="0" smtClean="0"/>
              <a:t>Organizzazione generale</a:t>
            </a:r>
          </a:p>
          <a:p>
            <a:pPr marL="266700" indent="-266700" algn="just" eaLnBrk="1" hangingPunct="1">
              <a:tabLst>
                <a:tab pos="266700" algn="l"/>
              </a:tabLst>
              <a:defRPr/>
            </a:pPr>
            <a:r>
              <a:rPr lang="it-IT" sz="1600" i="1" dirty="0" smtClean="0"/>
              <a:t>(valori </a:t>
            </a:r>
            <a:r>
              <a:rPr lang="it-IT" sz="1600" i="1" dirty="0"/>
              <a:t>medi nella scala </a:t>
            </a:r>
            <a:r>
              <a:rPr lang="it-IT" sz="1800" i="1" dirty="0"/>
              <a:t>da 1 = </a:t>
            </a:r>
            <a:r>
              <a:rPr lang="it-IT" sz="1600" i="1" dirty="0"/>
              <a:t>minimo a 6 = massimo)</a:t>
            </a:r>
            <a:endParaRPr lang="it-IT" sz="2200" b="1" dirty="0">
              <a:solidFill>
                <a:srgbClr val="CC0000"/>
              </a:solidFill>
              <a:latin typeface="+mj-lt"/>
              <a:ea typeface="ＭＳ Ｐゴシック" charset="0"/>
            </a:endParaRPr>
          </a:p>
        </p:txBody>
      </p:sp>
      <p:sp>
        <p:nvSpPr>
          <p:cNvPr id="3075" name="Rectangle 14"/>
          <p:cNvSpPr>
            <a:spLocks noChangeArrowheads="1"/>
          </p:cNvSpPr>
          <p:nvPr/>
        </p:nvSpPr>
        <p:spPr bwMode="auto">
          <a:xfrm>
            <a:off x="468313" y="1052513"/>
            <a:ext cx="8280400" cy="3529012"/>
          </a:xfrm>
          <a:prstGeom prst="rect">
            <a:avLst/>
          </a:prstGeom>
          <a:noFill/>
          <a:ln>
            <a:noFill/>
          </a:ln>
          <a:extLst/>
        </p:spPr>
        <p:txBody>
          <a:bodyPr lIns="0" tIns="0" rIns="0" bIns="0"/>
          <a:lstStyle/>
          <a:p>
            <a:pPr marL="342900" indent="-342900" algn="just" eaLnBrk="1" hangingPunct="1">
              <a:lnSpc>
                <a:spcPct val="115000"/>
              </a:lnSpc>
              <a:buClr>
                <a:srgbClr val="CC0000"/>
              </a:buClr>
              <a:buFont typeface="Wingdings" pitchFamily="2" charset="2"/>
              <a:buChar char="ü"/>
              <a:tabLst>
                <a:tab pos="266700" algn="l"/>
              </a:tabLst>
              <a:defRPr/>
            </a:pPr>
            <a:endParaRPr lang="en-US" sz="1800">
              <a:solidFill>
                <a:schemeClr val="bg2"/>
              </a:solidFill>
            </a:endParaRPr>
          </a:p>
          <a:p>
            <a:pPr marL="342900" indent="-342900" algn="just" eaLnBrk="1" hangingPunct="1">
              <a:lnSpc>
                <a:spcPct val="115000"/>
              </a:lnSpc>
              <a:buClr>
                <a:srgbClr val="CC0000"/>
              </a:buClr>
              <a:buFont typeface="Wingdings" pitchFamily="2" charset="2"/>
              <a:buChar char="ü"/>
              <a:tabLst>
                <a:tab pos="266700" algn="l"/>
              </a:tabLst>
              <a:defRPr/>
            </a:pPr>
            <a:endParaRPr lang="en-US" sz="1800" dirty="0">
              <a:solidFill>
                <a:schemeClr val="bg2"/>
              </a:solidFill>
            </a:endParaRPr>
          </a:p>
          <a:p>
            <a:pPr marL="342900" indent="-342900" eaLnBrk="1" hangingPunct="1">
              <a:buClr>
                <a:srgbClr val="CC0000"/>
              </a:buClr>
              <a:buFont typeface="Wingdings" pitchFamily="2" charset="2"/>
              <a:buChar char="ü"/>
              <a:tabLst>
                <a:tab pos="266700" algn="l"/>
              </a:tabLst>
              <a:defRPr/>
            </a:pPr>
            <a:endParaRPr lang="it-IT" sz="1800" dirty="0">
              <a:solidFill>
                <a:schemeClr val="bg2"/>
              </a:solidFill>
            </a:endParaRPr>
          </a:p>
          <a:p>
            <a:pPr algn="just" eaLnBrk="1" hangingPunct="1">
              <a:buClr>
                <a:srgbClr val="CC0000"/>
              </a:buClr>
              <a:tabLst>
                <a:tab pos="266700" algn="l"/>
              </a:tabLst>
              <a:defRPr/>
            </a:pPr>
            <a:endParaRPr lang="it-IT" sz="1800" dirty="0">
              <a:solidFill>
                <a:schemeClr val="bg2"/>
              </a:solidFill>
            </a:endParaRPr>
          </a:p>
        </p:txBody>
      </p:sp>
      <p:sp>
        <p:nvSpPr>
          <p:cNvPr id="7172" name="Line 5"/>
          <p:cNvSpPr>
            <a:spLocks noChangeShapeType="1"/>
          </p:cNvSpPr>
          <p:nvPr/>
        </p:nvSpPr>
        <p:spPr bwMode="auto">
          <a:xfrm>
            <a:off x="442913" y="5805488"/>
            <a:ext cx="8305800" cy="0"/>
          </a:xfrm>
          <a:prstGeom prst="line">
            <a:avLst/>
          </a:prstGeom>
          <a:noFill/>
          <a:ln w="12700">
            <a:solidFill>
              <a:srgbClr val="CA0A20"/>
            </a:solidFill>
            <a:prstDash val="lgDash"/>
            <a:round/>
            <a:headEnd/>
            <a:tailEnd/>
          </a:ln>
        </p:spPr>
        <p:txBody>
          <a:bodyPr wrap="none" anchor="ctr"/>
          <a:lstStyle/>
          <a:p>
            <a:endParaRPr lang="it-IT"/>
          </a:p>
        </p:txBody>
      </p:sp>
      <p:pic>
        <p:nvPicPr>
          <p:cNvPr id="7173" name="Immagine 15" descr="logo_censimento_istat_payoff.jpg"/>
          <p:cNvPicPr>
            <a:picLocks noChangeAspect="1"/>
          </p:cNvPicPr>
          <p:nvPr/>
        </p:nvPicPr>
        <p:blipFill>
          <a:blip r:embed="rId4"/>
          <a:srcRect b="18076"/>
          <a:stretch>
            <a:fillRect/>
          </a:stretch>
        </p:blipFill>
        <p:spPr bwMode="auto">
          <a:xfrm>
            <a:off x="457200" y="5911850"/>
            <a:ext cx="2817813" cy="679450"/>
          </a:xfrm>
          <a:prstGeom prst="rect">
            <a:avLst/>
          </a:prstGeom>
          <a:noFill/>
          <a:ln w="9525">
            <a:noFill/>
            <a:miter lim="800000"/>
            <a:headEnd/>
            <a:tailEnd/>
          </a:ln>
        </p:spPr>
      </p:pic>
      <p:sp>
        <p:nvSpPr>
          <p:cNvPr id="12" name="CasellaDiTesto 11"/>
          <p:cNvSpPr txBox="1"/>
          <p:nvPr/>
        </p:nvSpPr>
        <p:spPr>
          <a:xfrm>
            <a:off x="6551712" y="1484784"/>
            <a:ext cx="2592288" cy="2677656"/>
          </a:xfrm>
          <a:prstGeom prst="rect">
            <a:avLst/>
          </a:prstGeom>
          <a:noFill/>
        </p:spPr>
        <p:txBody>
          <a:bodyPr wrap="square" rtlCol="0">
            <a:spAutoFit/>
          </a:bodyPr>
          <a:lstStyle/>
          <a:p>
            <a:pPr>
              <a:buFont typeface="Wingdings" pitchFamily="2" charset="2"/>
              <a:buChar char="ü"/>
            </a:pPr>
            <a:r>
              <a:rPr lang="it-IT" dirty="0" smtClean="0"/>
              <a:t> valori superiori alla media nazionale</a:t>
            </a:r>
          </a:p>
          <a:p>
            <a:endParaRPr lang="it-IT" dirty="0" smtClean="0"/>
          </a:p>
          <a:p>
            <a:pPr>
              <a:buFont typeface="Wingdings" pitchFamily="2" charset="2"/>
              <a:buChar char="ü"/>
            </a:pPr>
            <a:r>
              <a:rPr lang="it-IT" dirty="0" smtClean="0"/>
              <a:t> una minima criticità solo sulla </a:t>
            </a:r>
            <a:r>
              <a:rPr lang="it-IT" dirty="0" err="1" smtClean="0"/>
              <a:t>Pec</a:t>
            </a:r>
            <a:endParaRPr lang="it-IT" dirty="0"/>
          </a:p>
        </p:txBody>
      </p:sp>
      <p:sp>
        <p:nvSpPr>
          <p:cNvPr id="15" name="Ovale 14"/>
          <p:cNvSpPr/>
          <p:nvPr/>
        </p:nvSpPr>
        <p:spPr bwMode="auto">
          <a:xfrm>
            <a:off x="2331977" y="1340768"/>
            <a:ext cx="1519943" cy="792088"/>
          </a:xfrm>
          <a:prstGeom prst="ellipse">
            <a:avLst/>
          </a:prstGeom>
          <a:no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4" name="Ovale 13"/>
          <p:cNvSpPr/>
          <p:nvPr/>
        </p:nvSpPr>
        <p:spPr bwMode="auto">
          <a:xfrm>
            <a:off x="899592" y="2060848"/>
            <a:ext cx="1519943" cy="792088"/>
          </a:xfrm>
          <a:prstGeom prst="ellipse">
            <a:avLst/>
          </a:prstGeom>
          <a:noFill/>
          <a:ln w="254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1" name="Text Box 6"/>
          <p:cNvSpPr txBox="1">
            <a:spLocks noChangeArrowheads="1"/>
          </p:cNvSpPr>
          <p:nvPr/>
        </p:nvSpPr>
        <p:spPr bwMode="auto">
          <a:xfrm>
            <a:off x="6084000" y="5950800"/>
            <a:ext cx="2880488" cy="307975"/>
          </a:xfrm>
          <a:prstGeom prst="rect">
            <a:avLst/>
          </a:prstGeom>
          <a:noFill/>
          <a:ln w="9525">
            <a:noFill/>
            <a:miter lim="800000"/>
            <a:headEnd/>
            <a:tailEnd/>
          </a:ln>
        </p:spPr>
        <p:txBody>
          <a:bodyPr wrap="square">
            <a:spAutoFit/>
          </a:bodyPr>
          <a:lstStyle/>
          <a:p>
            <a:pPr>
              <a:spcBef>
                <a:spcPct val="50000"/>
              </a:spcBef>
            </a:pPr>
            <a:r>
              <a:rPr lang="it-IT" sz="1400" dirty="0" smtClean="0">
                <a:solidFill>
                  <a:srgbClr val="CA0A20"/>
                </a:solidFill>
                <a:latin typeface="Courier New" pitchFamily="49" charset="0"/>
              </a:rPr>
              <a:t>Bolzano, 24 </a:t>
            </a:r>
            <a:r>
              <a:rPr lang="it-IT" sz="1400" dirty="0" smtClean="0">
                <a:solidFill>
                  <a:srgbClr val="CA0A20"/>
                </a:solidFill>
                <a:latin typeface="Courier New" pitchFamily="49" charset="0"/>
              </a:rPr>
              <a:t>Luglio 2014</a:t>
            </a:r>
            <a:endParaRPr lang="it-IT" sz="1400" dirty="0">
              <a:solidFill>
                <a:srgbClr val="CA0A20"/>
              </a:solidFill>
              <a:latin typeface="Courier New" pitchFamily="49"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dissolv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dissolv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198563"/>
            <a:ext cx="5962650" cy="4468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1" name="Rectangle 14"/>
          <p:cNvSpPr>
            <a:spLocks noChangeArrowheads="1"/>
          </p:cNvSpPr>
          <p:nvPr/>
        </p:nvSpPr>
        <p:spPr bwMode="auto">
          <a:xfrm>
            <a:off x="468313" y="333375"/>
            <a:ext cx="8351837" cy="1655763"/>
          </a:xfrm>
          <a:prstGeom prst="rect">
            <a:avLst/>
          </a:prstGeom>
          <a:noFill/>
          <a:ln>
            <a:noFill/>
          </a:ln>
          <a:extLst/>
        </p:spPr>
        <p:txBody>
          <a:bodyPr lIns="0" tIns="0" rIns="0" bIns="0"/>
          <a:lstStyle/>
          <a:p>
            <a:pPr marL="266700" indent="-266700" eaLnBrk="1" hangingPunct="1">
              <a:tabLst>
                <a:tab pos="266700" algn="l"/>
              </a:tabLst>
              <a:defRPr/>
            </a:pPr>
            <a:r>
              <a:rPr lang="it-IT" sz="2200" b="1" dirty="0" smtClean="0">
                <a:solidFill>
                  <a:srgbClr val="CC0000"/>
                </a:solidFill>
                <a:latin typeface="+mj-lt"/>
                <a:ea typeface="ＭＳ Ｐゴシック" charset="0"/>
              </a:rPr>
              <a:t>Aspetti organizzativi</a:t>
            </a:r>
            <a:endParaRPr lang="it-IT" sz="2200" b="1" dirty="0">
              <a:solidFill>
                <a:srgbClr val="CC0000"/>
              </a:solidFill>
              <a:latin typeface="+mj-lt"/>
              <a:ea typeface="ＭＳ Ｐゴシック" charset="0"/>
            </a:endParaRPr>
          </a:p>
          <a:p>
            <a:pPr marL="266700" indent="-266700" algn="just" eaLnBrk="1" hangingPunct="1">
              <a:tabLst>
                <a:tab pos="266700" algn="l"/>
              </a:tabLst>
              <a:defRPr/>
            </a:pPr>
            <a:r>
              <a:rPr lang="it-IT" sz="1600" b="1" dirty="0" smtClean="0"/>
              <a:t>Grado di soddisfazione per il personale UPC</a:t>
            </a:r>
          </a:p>
          <a:p>
            <a:pPr marL="266700" indent="-266700" algn="just" eaLnBrk="1" hangingPunct="1">
              <a:tabLst>
                <a:tab pos="266700" algn="l"/>
              </a:tabLst>
              <a:defRPr/>
            </a:pPr>
            <a:r>
              <a:rPr lang="it-IT" sz="1600" i="1" dirty="0" smtClean="0"/>
              <a:t>(valori </a:t>
            </a:r>
            <a:r>
              <a:rPr lang="it-IT" sz="1600" i="1" dirty="0"/>
              <a:t>medi nella scala </a:t>
            </a:r>
            <a:r>
              <a:rPr lang="it-IT" sz="1800" i="1" dirty="0"/>
              <a:t>da 1 = </a:t>
            </a:r>
            <a:r>
              <a:rPr lang="it-IT" sz="1600" i="1" dirty="0"/>
              <a:t>minimo a 6 = massimo)</a:t>
            </a:r>
            <a:endParaRPr lang="it-IT" sz="2200" b="1" dirty="0">
              <a:solidFill>
                <a:srgbClr val="CC0000"/>
              </a:solidFill>
              <a:latin typeface="+mj-lt"/>
              <a:ea typeface="ＭＳ Ｐゴシック" charset="0"/>
            </a:endParaRPr>
          </a:p>
        </p:txBody>
      </p:sp>
      <p:sp>
        <p:nvSpPr>
          <p:cNvPr id="3075" name="Rectangle 14"/>
          <p:cNvSpPr>
            <a:spLocks noChangeArrowheads="1"/>
          </p:cNvSpPr>
          <p:nvPr/>
        </p:nvSpPr>
        <p:spPr bwMode="auto">
          <a:xfrm>
            <a:off x="468313" y="1052513"/>
            <a:ext cx="8280400" cy="3529012"/>
          </a:xfrm>
          <a:prstGeom prst="rect">
            <a:avLst/>
          </a:prstGeom>
          <a:noFill/>
          <a:ln>
            <a:noFill/>
          </a:ln>
          <a:extLst/>
        </p:spPr>
        <p:txBody>
          <a:bodyPr lIns="0" tIns="0" rIns="0" bIns="0"/>
          <a:lstStyle/>
          <a:p>
            <a:pPr marL="342900" indent="-342900" algn="just" eaLnBrk="1" hangingPunct="1">
              <a:lnSpc>
                <a:spcPct val="115000"/>
              </a:lnSpc>
              <a:buClr>
                <a:srgbClr val="CC0000"/>
              </a:buClr>
              <a:buFont typeface="Wingdings" pitchFamily="2" charset="2"/>
              <a:buChar char="ü"/>
              <a:tabLst>
                <a:tab pos="266700" algn="l"/>
              </a:tabLst>
              <a:defRPr/>
            </a:pPr>
            <a:endParaRPr lang="en-US" sz="1800">
              <a:solidFill>
                <a:schemeClr val="bg2"/>
              </a:solidFill>
            </a:endParaRPr>
          </a:p>
          <a:p>
            <a:pPr marL="342900" indent="-342900" algn="just" eaLnBrk="1" hangingPunct="1">
              <a:lnSpc>
                <a:spcPct val="115000"/>
              </a:lnSpc>
              <a:buClr>
                <a:srgbClr val="CC0000"/>
              </a:buClr>
              <a:buFont typeface="Wingdings" pitchFamily="2" charset="2"/>
              <a:buChar char="ü"/>
              <a:tabLst>
                <a:tab pos="266700" algn="l"/>
              </a:tabLst>
              <a:defRPr/>
            </a:pPr>
            <a:endParaRPr lang="en-US" sz="1800" dirty="0">
              <a:solidFill>
                <a:schemeClr val="bg2"/>
              </a:solidFill>
            </a:endParaRPr>
          </a:p>
          <a:p>
            <a:pPr marL="342900" indent="-342900" eaLnBrk="1" hangingPunct="1">
              <a:buClr>
                <a:srgbClr val="CC0000"/>
              </a:buClr>
              <a:buFont typeface="Wingdings" pitchFamily="2" charset="2"/>
              <a:buChar char="ü"/>
              <a:tabLst>
                <a:tab pos="266700" algn="l"/>
              </a:tabLst>
              <a:defRPr/>
            </a:pPr>
            <a:endParaRPr lang="it-IT" sz="1800" dirty="0">
              <a:solidFill>
                <a:schemeClr val="bg2"/>
              </a:solidFill>
            </a:endParaRPr>
          </a:p>
          <a:p>
            <a:pPr algn="just" eaLnBrk="1" hangingPunct="1">
              <a:buClr>
                <a:srgbClr val="CC0000"/>
              </a:buClr>
              <a:tabLst>
                <a:tab pos="266700" algn="l"/>
              </a:tabLst>
              <a:defRPr/>
            </a:pPr>
            <a:endParaRPr lang="it-IT" sz="1800" dirty="0">
              <a:solidFill>
                <a:schemeClr val="bg2"/>
              </a:solidFill>
            </a:endParaRPr>
          </a:p>
        </p:txBody>
      </p:sp>
      <p:sp>
        <p:nvSpPr>
          <p:cNvPr id="7172"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pic>
        <p:nvPicPr>
          <p:cNvPr id="7173" name="Immagine 15" descr="logo_censimento_istat_payoff.jpg"/>
          <p:cNvPicPr>
            <a:picLocks noChangeAspect="1"/>
          </p:cNvPicPr>
          <p:nvPr/>
        </p:nvPicPr>
        <p:blipFill>
          <a:blip r:embed="rId4"/>
          <a:srcRect b="18076"/>
          <a:stretch>
            <a:fillRect/>
          </a:stretch>
        </p:blipFill>
        <p:spPr bwMode="auto">
          <a:xfrm>
            <a:off x="457200" y="5911850"/>
            <a:ext cx="2817813" cy="679450"/>
          </a:xfrm>
          <a:prstGeom prst="rect">
            <a:avLst/>
          </a:prstGeom>
          <a:noFill/>
          <a:ln w="9525">
            <a:noFill/>
            <a:miter lim="800000"/>
            <a:headEnd/>
            <a:tailEnd/>
          </a:ln>
        </p:spPr>
      </p:pic>
      <p:sp>
        <p:nvSpPr>
          <p:cNvPr id="12" name="CasellaDiTesto 11"/>
          <p:cNvSpPr txBox="1"/>
          <p:nvPr/>
        </p:nvSpPr>
        <p:spPr>
          <a:xfrm>
            <a:off x="6551712" y="1484784"/>
            <a:ext cx="2592288" cy="3046988"/>
          </a:xfrm>
          <a:prstGeom prst="rect">
            <a:avLst/>
          </a:prstGeom>
          <a:noFill/>
        </p:spPr>
        <p:txBody>
          <a:bodyPr wrap="square" rtlCol="0">
            <a:spAutoFit/>
          </a:bodyPr>
          <a:lstStyle/>
          <a:p>
            <a:pPr>
              <a:buFont typeface="Wingdings" pitchFamily="2" charset="2"/>
              <a:buChar char="ü"/>
            </a:pPr>
            <a:r>
              <a:rPr lang="it-IT" dirty="0"/>
              <a:t>massimi giudizi per tutte le figure di </a:t>
            </a:r>
            <a:r>
              <a:rPr lang="it-IT" dirty="0" smtClean="0"/>
              <a:t>personale</a:t>
            </a:r>
          </a:p>
          <a:p>
            <a:pPr>
              <a:buFont typeface="Wingdings" pitchFamily="2" charset="2"/>
              <a:buChar char="ü"/>
            </a:pPr>
            <a:endParaRPr lang="it-IT" dirty="0"/>
          </a:p>
          <a:p>
            <a:pPr>
              <a:buFont typeface="Wingdings" pitchFamily="2" charset="2"/>
              <a:buChar char="ü"/>
            </a:pPr>
            <a:r>
              <a:rPr lang="it-IT" dirty="0" smtClean="0"/>
              <a:t>  </a:t>
            </a:r>
            <a:r>
              <a:rPr lang="it-IT" dirty="0"/>
              <a:t>«minor» gradimento dei rilevatori esterni</a:t>
            </a:r>
          </a:p>
          <a:p>
            <a:endParaRPr lang="it-IT" dirty="0"/>
          </a:p>
        </p:txBody>
      </p:sp>
      <p:sp>
        <p:nvSpPr>
          <p:cNvPr id="13" name="Ovale 12"/>
          <p:cNvSpPr/>
          <p:nvPr/>
        </p:nvSpPr>
        <p:spPr bwMode="auto">
          <a:xfrm>
            <a:off x="1187624" y="1556792"/>
            <a:ext cx="1152128" cy="720080"/>
          </a:xfrm>
          <a:prstGeom prst="ellipse">
            <a:avLst/>
          </a:prstGeom>
          <a:noFill/>
          <a:ln w="254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0" name="Text Box 6"/>
          <p:cNvSpPr txBox="1">
            <a:spLocks noChangeArrowheads="1"/>
          </p:cNvSpPr>
          <p:nvPr/>
        </p:nvSpPr>
        <p:spPr bwMode="auto">
          <a:xfrm>
            <a:off x="6084000" y="5950800"/>
            <a:ext cx="2880488" cy="307975"/>
          </a:xfrm>
          <a:prstGeom prst="rect">
            <a:avLst/>
          </a:prstGeom>
          <a:noFill/>
          <a:ln w="9525">
            <a:noFill/>
            <a:miter lim="800000"/>
            <a:headEnd/>
            <a:tailEnd/>
          </a:ln>
        </p:spPr>
        <p:txBody>
          <a:bodyPr wrap="square">
            <a:spAutoFit/>
          </a:bodyPr>
          <a:lstStyle/>
          <a:p>
            <a:pPr>
              <a:spcBef>
                <a:spcPct val="50000"/>
              </a:spcBef>
            </a:pPr>
            <a:r>
              <a:rPr lang="it-IT" sz="1400" dirty="0" smtClean="0">
                <a:solidFill>
                  <a:srgbClr val="CA0A20"/>
                </a:solidFill>
                <a:latin typeface="Courier New" pitchFamily="49" charset="0"/>
              </a:rPr>
              <a:t>Bolzano, 24 </a:t>
            </a:r>
            <a:r>
              <a:rPr lang="it-IT" sz="1400" dirty="0" smtClean="0">
                <a:solidFill>
                  <a:srgbClr val="CA0A20"/>
                </a:solidFill>
                <a:latin typeface="Courier New" pitchFamily="49" charset="0"/>
              </a:rPr>
              <a:t>Luglio 2014</a:t>
            </a:r>
            <a:endParaRPr lang="it-IT" sz="1400" dirty="0">
              <a:solidFill>
                <a:srgbClr val="CA0A20"/>
              </a:solidFill>
              <a:latin typeface="Courier New" pitchFamily="49"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dissolv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695" y="1196752"/>
            <a:ext cx="6651625" cy="4322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CasellaDiTesto 11"/>
          <p:cNvSpPr txBox="1"/>
          <p:nvPr/>
        </p:nvSpPr>
        <p:spPr>
          <a:xfrm>
            <a:off x="6300192" y="1484784"/>
            <a:ext cx="2592288" cy="2677656"/>
          </a:xfrm>
          <a:prstGeom prst="rect">
            <a:avLst/>
          </a:prstGeom>
          <a:noFill/>
        </p:spPr>
        <p:txBody>
          <a:bodyPr wrap="square" rtlCol="0">
            <a:spAutoFit/>
          </a:bodyPr>
          <a:lstStyle/>
          <a:p>
            <a:pPr>
              <a:buFont typeface="Wingdings" pitchFamily="2" charset="2"/>
              <a:buChar char="ü"/>
            </a:pPr>
            <a:r>
              <a:rPr lang="it-IT" dirty="0" smtClean="0"/>
              <a:t> buon livello di soddisfazione</a:t>
            </a:r>
          </a:p>
          <a:p>
            <a:pPr>
              <a:buFont typeface="Wingdings" pitchFamily="2" charset="2"/>
              <a:buChar char="ü"/>
            </a:pPr>
            <a:endParaRPr lang="it-IT" dirty="0" smtClean="0"/>
          </a:p>
          <a:p>
            <a:pPr>
              <a:buFont typeface="Wingdings" pitchFamily="2" charset="2"/>
              <a:buChar char="ü"/>
            </a:pPr>
            <a:r>
              <a:rPr lang="it-IT" dirty="0" smtClean="0"/>
              <a:t> valori superiori alla media nazionale e ripartizionale</a:t>
            </a:r>
            <a:endParaRPr lang="it-IT" dirty="0"/>
          </a:p>
        </p:txBody>
      </p:sp>
      <p:sp>
        <p:nvSpPr>
          <p:cNvPr id="17411" name="Rectangle 14"/>
          <p:cNvSpPr>
            <a:spLocks noChangeArrowheads="1"/>
          </p:cNvSpPr>
          <p:nvPr/>
        </p:nvSpPr>
        <p:spPr bwMode="auto">
          <a:xfrm>
            <a:off x="468313" y="333375"/>
            <a:ext cx="8351837" cy="1655763"/>
          </a:xfrm>
          <a:prstGeom prst="rect">
            <a:avLst/>
          </a:prstGeom>
          <a:noFill/>
          <a:ln>
            <a:noFill/>
          </a:ln>
          <a:extLst/>
        </p:spPr>
        <p:txBody>
          <a:bodyPr lIns="0" tIns="0" rIns="0" bIns="0"/>
          <a:lstStyle/>
          <a:p>
            <a:pPr marL="266700" indent="-266700" eaLnBrk="1" hangingPunct="1">
              <a:tabLst>
                <a:tab pos="266700" algn="l"/>
              </a:tabLst>
              <a:defRPr/>
            </a:pPr>
            <a:r>
              <a:rPr lang="it-IT" sz="2200" b="1" dirty="0" smtClean="0">
                <a:solidFill>
                  <a:srgbClr val="CC0000"/>
                </a:solidFill>
                <a:latin typeface="+mj-lt"/>
                <a:ea typeface="ＭＳ Ｐゴシック" charset="0"/>
              </a:rPr>
              <a:t>Aspetti operativi</a:t>
            </a:r>
            <a:endParaRPr lang="it-IT" sz="2200" b="1" dirty="0">
              <a:solidFill>
                <a:srgbClr val="CC0000"/>
              </a:solidFill>
              <a:latin typeface="+mj-lt"/>
              <a:ea typeface="ＭＳ Ｐゴシック" charset="0"/>
            </a:endParaRPr>
          </a:p>
          <a:p>
            <a:pPr marL="266700" indent="-266700" algn="just" eaLnBrk="1" hangingPunct="1">
              <a:tabLst>
                <a:tab pos="266700" algn="l"/>
              </a:tabLst>
              <a:defRPr/>
            </a:pPr>
            <a:r>
              <a:rPr lang="it-IT" sz="1600" b="1" dirty="0" smtClean="0"/>
              <a:t>Formazione ricevuta </a:t>
            </a:r>
            <a:r>
              <a:rPr lang="it-IT" sz="1600" i="1" dirty="0" smtClean="0"/>
              <a:t>(valori </a:t>
            </a:r>
            <a:r>
              <a:rPr lang="it-IT" sz="1600" i="1" dirty="0"/>
              <a:t>medi nella scala </a:t>
            </a:r>
            <a:r>
              <a:rPr lang="it-IT" sz="1800" i="1" dirty="0"/>
              <a:t>da 1 = </a:t>
            </a:r>
            <a:r>
              <a:rPr lang="it-IT" sz="1600" i="1" dirty="0"/>
              <a:t>minimo a 6 = massimo)</a:t>
            </a:r>
            <a:endParaRPr lang="it-IT" sz="2200" b="1" dirty="0">
              <a:solidFill>
                <a:srgbClr val="CC0000"/>
              </a:solidFill>
              <a:latin typeface="+mj-lt"/>
              <a:ea typeface="ＭＳ Ｐゴシック" charset="0"/>
            </a:endParaRPr>
          </a:p>
        </p:txBody>
      </p:sp>
      <p:sp>
        <p:nvSpPr>
          <p:cNvPr id="7172"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pic>
        <p:nvPicPr>
          <p:cNvPr id="7173" name="Immagine 15" descr="logo_censimento_istat_payoff.jpg"/>
          <p:cNvPicPr>
            <a:picLocks noChangeAspect="1"/>
          </p:cNvPicPr>
          <p:nvPr/>
        </p:nvPicPr>
        <p:blipFill>
          <a:blip r:embed="rId4"/>
          <a:srcRect b="18076"/>
          <a:stretch>
            <a:fillRect/>
          </a:stretch>
        </p:blipFill>
        <p:spPr bwMode="auto">
          <a:xfrm>
            <a:off x="457200" y="5911850"/>
            <a:ext cx="2817813" cy="679450"/>
          </a:xfrm>
          <a:prstGeom prst="rect">
            <a:avLst/>
          </a:prstGeom>
          <a:noFill/>
          <a:ln w="9525">
            <a:noFill/>
            <a:miter lim="800000"/>
            <a:headEnd/>
            <a:tailEnd/>
          </a:ln>
        </p:spPr>
      </p:pic>
      <p:sp>
        <p:nvSpPr>
          <p:cNvPr id="9" name="Ovale 8"/>
          <p:cNvSpPr/>
          <p:nvPr/>
        </p:nvSpPr>
        <p:spPr bwMode="auto">
          <a:xfrm>
            <a:off x="2548001" y="1340768"/>
            <a:ext cx="1519943" cy="792088"/>
          </a:xfrm>
          <a:prstGeom prst="ellipse">
            <a:avLst/>
          </a:prstGeom>
          <a:no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0" name="Ovale 9"/>
          <p:cNvSpPr/>
          <p:nvPr/>
        </p:nvSpPr>
        <p:spPr bwMode="auto">
          <a:xfrm>
            <a:off x="1107841" y="1987335"/>
            <a:ext cx="1519943" cy="792088"/>
          </a:xfrm>
          <a:prstGeom prst="ellipse">
            <a:avLst/>
          </a:prstGeom>
          <a:no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1" name="Ovale 10"/>
          <p:cNvSpPr/>
          <p:nvPr/>
        </p:nvSpPr>
        <p:spPr bwMode="auto">
          <a:xfrm>
            <a:off x="867476" y="2924944"/>
            <a:ext cx="1256252" cy="792088"/>
          </a:xfrm>
          <a:prstGeom prst="ellipse">
            <a:avLst/>
          </a:prstGeom>
          <a:noFill/>
          <a:ln w="254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3" name="Ovale 12"/>
          <p:cNvSpPr/>
          <p:nvPr/>
        </p:nvSpPr>
        <p:spPr bwMode="auto">
          <a:xfrm>
            <a:off x="1251857" y="3789040"/>
            <a:ext cx="1519943" cy="792088"/>
          </a:xfrm>
          <a:prstGeom prst="ellipse">
            <a:avLst/>
          </a:prstGeom>
          <a:noFill/>
          <a:ln w="254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4" name="Ovale 13"/>
          <p:cNvSpPr/>
          <p:nvPr/>
        </p:nvSpPr>
        <p:spPr bwMode="auto">
          <a:xfrm>
            <a:off x="4348201" y="2924944"/>
            <a:ext cx="1519943" cy="792088"/>
          </a:xfrm>
          <a:prstGeom prst="ellipse">
            <a:avLst/>
          </a:prstGeom>
          <a:noFill/>
          <a:ln w="254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5" name="Text Box 6"/>
          <p:cNvSpPr txBox="1">
            <a:spLocks noChangeArrowheads="1"/>
          </p:cNvSpPr>
          <p:nvPr/>
        </p:nvSpPr>
        <p:spPr bwMode="auto">
          <a:xfrm>
            <a:off x="6084000" y="5950800"/>
            <a:ext cx="2880488" cy="307975"/>
          </a:xfrm>
          <a:prstGeom prst="rect">
            <a:avLst/>
          </a:prstGeom>
          <a:noFill/>
          <a:ln w="9525">
            <a:noFill/>
            <a:miter lim="800000"/>
            <a:headEnd/>
            <a:tailEnd/>
          </a:ln>
        </p:spPr>
        <p:txBody>
          <a:bodyPr wrap="square">
            <a:spAutoFit/>
          </a:bodyPr>
          <a:lstStyle/>
          <a:p>
            <a:pPr>
              <a:spcBef>
                <a:spcPct val="50000"/>
              </a:spcBef>
            </a:pPr>
            <a:r>
              <a:rPr lang="it-IT" sz="1400" dirty="0" smtClean="0">
                <a:solidFill>
                  <a:srgbClr val="CA0A20"/>
                </a:solidFill>
                <a:latin typeface="Courier New" pitchFamily="49" charset="0"/>
              </a:rPr>
              <a:t>Bolzano, 24 </a:t>
            </a:r>
            <a:r>
              <a:rPr lang="it-IT" sz="1400" dirty="0" smtClean="0">
                <a:solidFill>
                  <a:srgbClr val="CA0A20"/>
                </a:solidFill>
                <a:latin typeface="Courier New" pitchFamily="49" charset="0"/>
              </a:rPr>
              <a:t>Luglio 2014</a:t>
            </a:r>
            <a:endParaRPr lang="it-IT" sz="1400" dirty="0">
              <a:solidFill>
                <a:srgbClr val="CA0A20"/>
              </a:solidFill>
              <a:latin typeface="Courier New" pitchFamily="49"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ssolv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dissolv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ssolv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dissolv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dissolve">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9" grpId="0" animBg="1"/>
      <p:bldP spid="10" grpId="0" animBg="1"/>
      <p:bldP spid="11" grpId="0" animBg="1"/>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268760"/>
            <a:ext cx="6651625" cy="432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1" name="Rectangle 14"/>
          <p:cNvSpPr>
            <a:spLocks noChangeArrowheads="1"/>
          </p:cNvSpPr>
          <p:nvPr/>
        </p:nvSpPr>
        <p:spPr bwMode="auto">
          <a:xfrm>
            <a:off x="468313" y="333375"/>
            <a:ext cx="8351837" cy="1655763"/>
          </a:xfrm>
          <a:prstGeom prst="rect">
            <a:avLst/>
          </a:prstGeom>
          <a:noFill/>
          <a:ln>
            <a:noFill/>
          </a:ln>
          <a:extLst/>
        </p:spPr>
        <p:txBody>
          <a:bodyPr lIns="0" tIns="0" rIns="0" bIns="0"/>
          <a:lstStyle/>
          <a:p>
            <a:pPr marL="266700" indent="-266700" eaLnBrk="1" hangingPunct="1">
              <a:tabLst>
                <a:tab pos="266700" algn="l"/>
              </a:tabLst>
              <a:defRPr/>
            </a:pPr>
            <a:r>
              <a:rPr lang="it-IT" sz="2200" b="1" dirty="0" smtClean="0">
                <a:solidFill>
                  <a:srgbClr val="CC0000"/>
                </a:solidFill>
                <a:latin typeface="+mj-lt"/>
                <a:ea typeface="ＭＳ Ｐゴシック" charset="0"/>
              </a:rPr>
              <a:t>Strumenti</a:t>
            </a:r>
            <a:endParaRPr lang="it-IT" sz="2200" b="1" dirty="0">
              <a:solidFill>
                <a:srgbClr val="CC0000"/>
              </a:solidFill>
              <a:latin typeface="+mj-lt"/>
              <a:ea typeface="ＭＳ Ｐゴシック" charset="0"/>
            </a:endParaRPr>
          </a:p>
          <a:p>
            <a:pPr marL="266700" indent="-266700" eaLnBrk="1" hangingPunct="1">
              <a:tabLst>
                <a:tab pos="266700" algn="l"/>
              </a:tabLst>
              <a:defRPr/>
            </a:pPr>
            <a:r>
              <a:rPr lang="it-IT" sz="1600" b="1" dirty="0">
                <a:latin typeface="Arial" charset="0"/>
              </a:rPr>
              <a:t>Grado di chiarezza ed efficacia dei materiali di supporto alla rilevazione censuaria</a:t>
            </a:r>
          </a:p>
          <a:p>
            <a:pPr marL="266700" indent="-266700" eaLnBrk="1" hangingPunct="1">
              <a:tabLst>
                <a:tab pos="266700" algn="l"/>
              </a:tabLst>
              <a:defRPr/>
            </a:pPr>
            <a:r>
              <a:rPr lang="it-IT" sz="1600" i="1" dirty="0">
                <a:latin typeface="Arial" charset="0"/>
              </a:rPr>
              <a:t>(valori medi nella scala da 1 = minimo a 6 = massimo)</a:t>
            </a:r>
            <a:endParaRPr lang="it-IT" sz="1600" b="1" dirty="0">
              <a:latin typeface="Arial"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p:txBody>
      </p:sp>
      <p:sp>
        <p:nvSpPr>
          <p:cNvPr id="3075" name="Rectangle 14"/>
          <p:cNvSpPr>
            <a:spLocks noChangeArrowheads="1"/>
          </p:cNvSpPr>
          <p:nvPr/>
        </p:nvSpPr>
        <p:spPr bwMode="auto">
          <a:xfrm>
            <a:off x="468313" y="1052513"/>
            <a:ext cx="8280400" cy="3529012"/>
          </a:xfrm>
          <a:prstGeom prst="rect">
            <a:avLst/>
          </a:prstGeom>
          <a:noFill/>
          <a:ln>
            <a:noFill/>
          </a:ln>
          <a:extLst/>
        </p:spPr>
        <p:txBody>
          <a:bodyPr lIns="0" tIns="0" rIns="0" bIns="0"/>
          <a:lstStyle/>
          <a:p>
            <a:pPr marL="342900" indent="-342900" algn="just" eaLnBrk="1" hangingPunct="1">
              <a:lnSpc>
                <a:spcPct val="115000"/>
              </a:lnSpc>
              <a:buClr>
                <a:srgbClr val="CC0000"/>
              </a:buClr>
              <a:buFont typeface="Wingdings" pitchFamily="2" charset="2"/>
              <a:buChar char="ü"/>
              <a:tabLst>
                <a:tab pos="266700" algn="l"/>
              </a:tabLst>
              <a:defRPr/>
            </a:pPr>
            <a:endParaRPr lang="en-US" sz="1800">
              <a:solidFill>
                <a:schemeClr val="bg2"/>
              </a:solidFill>
            </a:endParaRPr>
          </a:p>
          <a:p>
            <a:pPr marL="342900" indent="-342900" algn="just" eaLnBrk="1" hangingPunct="1">
              <a:lnSpc>
                <a:spcPct val="115000"/>
              </a:lnSpc>
              <a:buClr>
                <a:srgbClr val="CC0000"/>
              </a:buClr>
              <a:buFont typeface="Wingdings" pitchFamily="2" charset="2"/>
              <a:buChar char="ü"/>
              <a:tabLst>
                <a:tab pos="266700" algn="l"/>
              </a:tabLst>
              <a:defRPr/>
            </a:pPr>
            <a:endParaRPr lang="en-US" sz="1800" dirty="0">
              <a:solidFill>
                <a:schemeClr val="bg2"/>
              </a:solidFill>
            </a:endParaRPr>
          </a:p>
          <a:p>
            <a:pPr marL="342900" indent="-342900" eaLnBrk="1" hangingPunct="1">
              <a:buClr>
                <a:srgbClr val="CC0000"/>
              </a:buClr>
              <a:buFont typeface="Wingdings" pitchFamily="2" charset="2"/>
              <a:buChar char="ü"/>
              <a:tabLst>
                <a:tab pos="266700" algn="l"/>
              </a:tabLst>
              <a:defRPr/>
            </a:pPr>
            <a:endParaRPr lang="it-IT" sz="1800" dirty="0">
              <a:solidFill>
                <a:schemeClr val="bg2"/>
              </a:solidFill>
            </a:endParaRPr>
          </a:p>
          <a:p>
            <a:pPr algn="just" eaLnBrk="1" hangingPunct="1">
              <a:buClr>
                <a:srgbClr val="CC0000"/>
              </a:buClr>
              <a:tabLst>
                <a:tab pos="266700" algn="l"/>
              </a:tabLst>
              <a:defRPr/>
            </a:pPr>
            <a:endParaRPr lang="it-IT" sz="1800" dirty="0">
              <a:solidFill>
                <a:schemeClr val="bg2"/>
              </a:solidFill>
            </a:endParaRPr>
          </a:p>
        </p:txBody>
      </p:sp>
      <p:sp>
        <p:nvSpPr>
          <p:cNvPr id="14340"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pic>
        <p:nvPicPr>
          <p:cNvPr id="14341" name="Immagine 15" descr="logo_censimento_istat_payoff.jpg"/>
          <p:cNvPicPr>
            <a:picLocks noChangeAspect="1"/>
          </p:cNvPicPr>
          <p:nvPr/>
        </p:nvPicPr>
        <p:blipFill>
          <a:blip r:embed="rId4"/>
          <a:srcRect b="18076"/>
          <a:stretch>
            <a:fillRect/>
          </a:stretch>
        </p:blipFill>
        <p:spPr bwMode="auto">
          <a:xfrm>
            <a:off x="457200" y="5911850"/>
            <a:ext cx="2817813" cy="679450"/>
          </a:xfrm>
          <a:prstGeom prst="rect">
            <a:avLst/>
          </a:prstGeom>
          <a:noFill/>
          <a:ln w="9525">
            <a:noFill/>
            <a:miter lim="800000"/>
            <a:headEnd/>
            <a:tailEnd/>
          </a:ln>
        </p:spPr>
      </p:pic>
      <p:sp>
        <p:nvSpPr>
          <p:cNvPr id="10" name="CasellaDiTesto 9"/>
          <p:cNvSpPr txBox="1"/>
          <p:nvPr/>
        </p:nvSpPr>
        <p:spPr>
          <a:xfrm>
            <a:off x="6300192" y="1484784"/>
            <a:ext cx="2592288" cy="4524315"/>
          </a:xfrm>
          <a:prstGeom prst="rect">
            <a:avLst/>
          </a:prstGeom>
          <a:noFill/>
        </p:spPr>
        <p:txBody>
          <a:bodyPr wrap="square" rtlCol="0">
            <a:spAutoFit/>
          </a:bodyPr>
          <a:lstStyle/>
          <a:p>
            <a:pPr>
              <a:buFont typeface="Wingdings" pitchFamily="2" charset="2"/>
              <a:buChar char="ü"/>
            </a:pPr>
            <a:r>
              <a:rPr lang="it-IT" dirty="0" smtClean="0"/>
              <a:t> valutazioni positive</a:t>
            </a:r>
          </a:p>
          <a:p>
            <a:pPr>
              <a:buFont typeface="Wingdings" pitchFamily="2" charset="2"/>
              <a:buChar char="ü"/>
            </a:pPr>
            <a:endParaRPr lang="it-IT" dirty="0" smtClean="0"/>
          </a:p>
          <a:p>
            <a:pPr>
              <a:buFont typeface="Wingdings" pitchFamily="2" charset="2"/>
              <a:buChar char="ü"/>
            </a:pPr>
            <a:r>
              <a:rPr lang="it-IT" dirty="0" smtClean="0"/>
              <a:t> </a:t>
            </a:r>
            <a:r>
              <a:rPr lang="it-IT" dirty="0"/>
              <a:t>superiori ai dati nazionali e </a:t>
            </a:r>
            <a:r>
              <a:rPr lang="it-IT" dirty="0" smtClean="0"/>
              <a:t>ripartizionali</a:t>
            </a:r>
          </a:p>
          <a:p>
            <a:pPr>
              <a:buFont typeface="Wingdings" pitchFamily="2" charset="2"/>
              <a:buChar char="ü"/>
            </a:pPr>
            <a:endParaRPr lang="it-IT" dirty="0"/>
          </a:p>
          <a:p>
            <a:pPr>
              <a:buFont typeface="Wingdings" pitchFamily="2" charset="2"/>
              <a:buChar char="ü"/>
            </a:pPr>
            <a:r>
              <a:rPr lang="it-IT" dirty="0"/>
              <a:t>d</a:t>
            </a:r>
            <a:r>
              <a:rPr lang="it-IT" dirty="0" smtClean="0"/>
              <a:t>a migliorare le </a:t>
            </a:r>
            <a:r>
              <a:rPr lang="it-IT" dirty="0" err="1" smtClean="0"/>
              <a:t>slides</a:t>
            </a:r>
            <a:r>
              <a:rPr lang="it-IT" dirty="0" smtClean="0"/>
              <a:t> di spiegazione</a:t>
            </a:r>
          </a:p>
          <a:p>
            <a:pPr>
              <a:buFont typeface="Wingdings" pitchFamily="2" charset="2"/>
              <a:buChar char="ü"/>
            </a:pPr>
            <a:endParaRPr lang="it-IT" dirty="0" smtClean="0"/>
          </a:p>
          <a:p>
            <a:endParaRPr lang="it-IT" dirty="0"/>
          </a:p>
        </p:txBody>
      </p:sp>
      <p:sp>
        <p:nvSpPr>
          <p:cNvPr id="12" name="Ovale 11"/>
          <p:cNvSpPr/>
          <p:nvPr/>
        </p:nvSpPr>
        <p:spPr bwMode="auto">
          <a:xfrm>
            <a:off x="899592" y="3933056"/>
            <a:ext cx="1519943" cy="972108"/>
          </a:xfrm>
          <a:prstGeom prst="ellipse">
            <a:avLst/>
          </a:prstGeom>
          <a:noFill/>
          <a:ln w="25400" cap="flat" cmpd="sng" algn="ctr">
            <a:solidFill>
              <a:srgbClr val="CA0A2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4" name="Ovale 13"/>
          <p:cNvSpPr/>
          <p:nvPr/>
        </p:nvSpPr>
        <p:spPr bwMode="auto">
          <a:xfrm>
            <a:off x="3668982" y="2024931"/>
            <a:ext cx="1519943" cy="792088"/>
          </a:xfrm>
          <a:prstGeom prst="ellipse">
            <a:avLst/>
          </a:prstGeom>
          <a:no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5" name="Ovale 14"/>
          <p:cNvSpPr/>
          <p:nvPr/>
        </p:nvSpPr>
        <p:spPr bwMode="auto">
          <a:xfrm>
            <a:off x="4276193" y="2981566"/>
            <a:ext cx="1375927" cy="792088"/>
          </a:xfrm>
          <a:prstGeom prst="ellipse">
            <a:avLst/>
          </a:prstGeom>
          <a:no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6" name="Ovale 15"/>
          <p:cNvSpPr/>
          <p:nvPr/>
        </p:nvSpPr>
        <p:spPr bwMode="auto">
          <a:xfrm>
            <a:off x="2324844" y="1160835"/>
            <a:ext cx="1519943" cy="972021"/>
          </a:xfrm>
          <a:prstGeom prst="ellipse">
            <a:avLst/>
          </a:prstGeom>
          <a:no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7" name="Text Box 6"/>
          <p:cNvSpPr txBox="1">
            <a:spLocks noChangeArrowheads="1"/>
          </p:cNvSpPr>
          <p:nvPr/>
        </p:nvSpPr>
        <p:spPr bwMode="auto">
          <a:xfrm>
            <a:off x="6084000" y="5950800"/>
            <a:ext cx="2880488" cy="307975"/>
          </a:xfrm>
          <a:prstGeom prst="rect">
            <a:avLst/>
          </a:prstGeom>
          <a:noFill/>
          <a:ln w="9525">
            <a:noFill/>
            <a:miter lim="800000"/>
            <a:headEnd/>
            <a:tailEnd/>
          </a:ln>
        </p:spPr>
        <p:txBody>
          <a:bodyPr wrap="square">
            <a:spAutoFit/>
          </a:bodyPr>
          <a:lstStyle/>
          <a:p>
            <a:pPr>
              <a:spcBef>
                <a:spcPct val="50000"/>
              </a:spcBef>
            </a:pPr>
            <a:r>
              <a:rPr lang="it-IT" sz="1400" dirty="0" smtClean="0">
                <a:solidFill>
                  <a:srgbClr val="CA0A20"/>
                </a:solidFill>
                <a:latin typeface="Courier New" pitchFamily="49" charset="0"/>
              </a:rPr>
              <a:t>Bolzano, 24 </a:t>
            </a:r>
            <a:r>
              <a:rPr lang="it-IT" sz="1400" dirty="0" smtClean="0">
                <a:solidFill>
                  <a:srgbClr val="CA0A20"/>
                </a:solidFill>
                <a:latin typeface="Courier New" pitchFamily="49" charset="0"/>
              </a:rPr>
              <a:t>Luglio 2014</a:t>
            </a:r>
            <a:endParaRPr lang="it-IT" sz="1400" dirty="0">
              <a:solidFill>
                <a:srgbClr val="CA0A20"/>
              </a:solidFill>
              <a:latin typeface="Courier New" pitchFamily="49"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dissolve">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dissolve">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animBg="1"/>
      <p:bldP spid="14" grpId="0" animBg="1"/>
      <p:bldP spid="15"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679" y="1268413"/>
            <a:ext cx="6651625" cy="432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1" name="Rectangle 14"/>
          <p:cNvSpPr>
            <a:spLocks noChangeArrowheads="1"/>
          </p:cNvSpPr>
          <p:nvPr/>
        </p:nvSpPr>
        <p:spPr bwMode="auto">
          <a:xfrm>
            <a:off x="468313" y="333375"/>
            <a:ext cx="8351837" cy="1655763"/>
          </a:xfrm>
          <a:prstGeom prst="rect">
            <a:avLst/>
          </a:prstGeom>
          <a:noFill/>
          <a:ln>
            <a:noFill/>
          </a:ln>
          <a:extLst/>
        </p:spPr>
        <p:txBody>
          <a:bodyPr lIns="0" tIns="0" rIns="0" bIns="0"/>
          <a:lstStyle/>
          <a:p>
            <a:pPr marL="266700" indent="-266700" eaLnBrk="1" hangingPunct="1">
              <a:tabLst>
                <a:tab pos="266700" algn="l"/>
              </a:tabLst>
              <a:defRPr/>
            </a:pPr>
            <a:r>
              <a:rPr lang="it-IT" sz="2200" b="1" dirty="0" smtClean="0">
                <a:solidFill>
                  <a:srgbClr val="CC0000"/>
                </a:solidFill>
                <a:latin typeface="+mj-lt"/>
                <a:ea typeface="ＭＳ Ｐゴシック" charset="0"/>
              </a:rPr>
              <a:t>Strumenti</a:t>
            </a:r>
            <a:endParaRPr lang="it-IT" sz="2200" b="1" dirty="0">
              <a:solidFill>
                <a:srgbClr val="CC0000"/>
              </a:solidFill>
              <a:latin typeface="+mj-lt"/>
              <a:ea typeface="ＭＳ Ｐゴシック" charset="0"/>
            </a:endParaRPr>
          </a:p>
          <a:p>
            <a:pPr marL="266700" indent="-266700" eaLnBrk="1" hangingPunct="1">
              <a:tabLst>
                <a:tab pos="266700" algn="l"/>
              </a:tabLst>
              <a:defRPr/>
            </a:pPr>
            <a:r>
              <a:rPr lang="it-IT" sz="1600" b="1" dirty="0">
                <a:latin typeface="Arial" charset="0"/>
              </a:rPr>
              <a:t>Grado di adeguatezza di SGR come supporto alla rilevazione censuaria</a:t>
            </a:r>
          </a:p>
          <a:p>
            <a:pPr marL="266700" indent="-266700" eaLnBrk="1" hangingPunct="1">
              <a:tabLst>
                <a:tab pos="266700" algn="l"/>
              </a:tabLst>
              <a:defRPr/>
            </a:pPr>
            <a:r>
              <a:rPr lang="it-IT" sz="1600" i="1" dirty="0">
                <a:latin typeface="Arial" charset="0"/>
              </a:rPr>
              <a:t>(valori medi nella scala da 1 = minimo a 6 = massimo)</a:t>
            </a:r>
            <a:endParaRPr lang="it-IT" sz="1600" b="1" dirty="0">
              <a:latin typeface="Arial"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p:txBody>
      </p:sp>
      <p:sp>
        <p:nvSpPr>
          <p:cNvPr id="3075" name="Rectangle 14"/>
          <p:cNvSpPr>
            <a:spLocks noChangeArrowheads="1"/>
          </p:cNvSpPr>
          <p:nvPr/>
        </p:nvSpPr>
        <p:spPr bwMode="auto">
          <a:xfrm>
            <a:off x="468313" y="1052513"/>
            <a:ext cx="8280400" cy="3529012"/>
          </a:xfrm>
          <a:prstGeom prst="rect">
            <a:avLst/>
          </a:prstGeom>
          <a:noFill/>
          <a:ln>
            <a:noFill/>
          </a:ln>
          <a:extLst/>
        </p:spPr>
        <p:txBody>
          <a:bodyPr lIns="0" tIns="0" rIns="0" bIns="0"/>
          <a:lstStyle/>
          <a:p>
            <a:pPr marL="342900" indent="-342900" algn="just" eaLnBrk="1" hangingPunct="1">
              <a:lnSpc>
                <a:spcPct val="115000"/>
              </a:lnSpc>
              <a:buClr>
                <a:srgbClr val="CC0000"/>
              </a:buClr>
              <a:buFont typeface="Wingdings" pitchFamily="2" charset="2"/>
              <a:buChar char="ü"/>
              <a:tabLst>
                <a:tab pos="266700" algn="l"/>
              </a:tabLst>
              <a:defRPr/>
            </a:pPr>
            <a:endParaRPr lang="en-US" sz="1800">
              <a:solidFill>
                <a:schemeClr val="bg2"/>
              </a:solidFill>
            </a:endParaRPr>
          </a:p>
          <a:p>
            <a:pPr marL="342900" indent="-342900" algn="just" eaLnBrk="1" hangingPunct="1">
              <a:lnSpc>
                <a:spcPct val="115000"/>
              </a:lnSpc>
              <a:buClr>
                <a:srgbClr val="CC0000"/>
              </a:buClr>
              <a:buFont typeface="Wingdings" pitchFamily="2" charset="2"/>
              <a:buChar char="ü"/>
              <a:tabLst>
                <a:tab pos="266700" algn="l"/>
              </a:tabLst>
              <a:defRPr/>
            </a:pPr>
            <a:endParaRPr lang="en-US" sz="1800" dirty="0">
              <a:solidFill>
                <a:schemeClr val="bg2"/>
              </a:solidFill>
            </a:endParaRPr>
          </a:p>
          <a:p>
            <a:pPr marL="342900" indent="-342900" eaLnBrk="1" hangingPunct="1">
              <a:buClr>
                <a:srgbClr val="CC0000"/>
              </a:buClr>
              <a:buFont typeface="Wingdings" pitchFamily="2" charset="2"/>
              <a:buChar char="ü"/>
              <a:tabLst>
                <a:tab pos="266700" algn="l"/>
              </a:tabLst>
              <a:defRPr/>
            </a:pPr>
            <a:endParaRPr lang="it-IT" sz="1800" dirty="0">
              <a:solidFill>
                <a:schemeClr val="bg2"/>
              </a:solidFill>
            </a:endParaRPr>
          </a:p>
          <a:p>
            <a:pPr algn="just" eaLnBrk="1" hangingPunct="1">
              <a:buClr>
                <a:srgbClr val="CC0000"/>
              </a:buClr>
              <a:tabLst>
                <a:tab pos="266700" algn="l"/>
              </a:tabLst>
              <a:defRPr/>
            </a:pPr>
            <a:endParaRPr lang="it-IT" sz="1800" dirty="0">
              <a:solidFill>
                <a:schemeClr val="bg2"/>
              </a:solidFill>
            </a:endParaRPr>
          </a:p>
        </p:txBody>
      </p:sp>
      <p:sp>
        <p:nvSpPr>
          <p:cNvPr id="15364"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pic>
        <p:nvPicPr>
          <p:cNvPr id="15365" name="Immagine 15" descr="logo_censimento_istat_payoff.jpg"/>
          <p:cNvPicPr>
            <a:picLocks noChangeAspect="1"/>
          </p:cNvPicPr>
          <p:nvPr/>
        </p:nvPicPr>
        <p:blipFill>
          <a:blip r:embed="rId4"/>
          <a:srcRect b="18076"/>
          <a:stretch>
            <a:fillRect/>
          </a:stretch>
        </p:blipFill>
        <p:spPr bwMode="auto">
          <a:xfrm>
            <a:off x="457200" y="5911850"/>
            <a:ext cx="2817813" cy="679450"/>
          </a:xfrm>
          <a:prstGeom prst="rect">
            <a:avLst/>
          </a:prstGeom>
          <a:noFill/>
          <a:ln w="9525">
            <a:noFill/>
            <a:miter lim="800000"/>
            <a:headEnd/>
            <a:tailEnd/>
          </a:ln>
        </p:spPr>
      </p:pic>
      <p:sp>
        <p:nvSpPr>
          <p:cNvPr id="10" name="CasellaDiTesto 9"/>
          <p:cNvSpPr txBox="1"/>
          <p:nvPr/>
        </p:nvSpPr>
        <p:spPr>
          <a:xfrm>
            <a:off x="6012161" y="1484784"/>
            <a:ext cx="2952452" cy="3785652"/>
          </a:xfrm>
          <a:prstGeom prst="rect">
            <a:avLst/>
          </a:prstGeom>
          <a:noFill/>
        </p:spPr>
        <p:txBody>
          <a:bodyPr wrap="square" rtlCol="0">
            <a:spAutoFit/>
          </a:bodyPr>
          <a:lstStyle/>
          <a:p>
            <a:pPr>
              <a:buFont typeface="Wingdings" pitchFamily="2" charset="2"/>
              <a:buChar char="ü"/>
            </a:pPr>
            <a:r>
              <a:rPr lang="it-IT" dirty="0" smtClean="0"/>
              <a:t> valutazione complessiva molto positiva</a:t>
            </a:r>
          </a:p>
          <a:p>
            <a:pPr>
              <a:buFont typeface="Wingdings" pitchFamily="2" charset="2"/>
              <a:buChar char="ü"/>
            </a:pPr>
            <a:endParaRPr lang="it-IT" dirty="0" smtClean="0"/>
          </a:p>
          <a:p>
            <a:pPr>
              <a:buFont typeface="Wingdings" pitchFamily="2" charset="2"/>
              <a:buChar char="ü"/>
            </a:pPr>
            <a:r>
              <a:rPr lang="it-IT" dirty="0" smtClean="0"/>
              <a:t> da migliorare: </a:t>
            </a:r>
            <a:r>
              <a:rPr lang="it-IT" dirty="0"/>
              <a:t>«Gestione rete</a:t>
            </a:r>
            <a:r>
              <a:rPr lang="it-IT" dirty="0" smtClean="0"/>
              <a:t>», </a:t>
            </a:r>
            <a:r>
              <a:rPr lang="it-IT" dirty="0"/>
              <a:t>«</a:t>
            </a:r>
            <a:r>
              <a:rPr lang="it-IT" dirty="0" smtClean="0"/>
              <a:t>Rendicontazione», e «Rapporti riassuntivi»</a:t>
            </a:r>
          </a:p>
          <a:p>
            <a:endParaRPr lang="it-IT" dirty="0" smtClean="0"/>
          </a:p>
        </p:txBody>
      </p:sp>
      <p:sp>
        <p:nvSpPr>
          <p:cNvPr id="11" name="Ovale 10"/>
          <p:cNvSpPr/>
          <p:nvPr/>
        </p:nvSpPr>
        <p:spPr bwMode="auto">
          <a:xfrm>
            <a:off x="1139050" y="2067926"/>
            <a:ext cx="1239793" cy="749094"/>
          </a:xfrm>
          <a:prstGeom prst="ellipse">
            <a:avLst/>
          </a:prstGeom>
          <a:noFill/>
          <a:ln w="25400" cap="flat" cmpd="sng" algn="ctr">
            <a:solidFill>
              <a:srgbClr val="CA0A2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2" name="Ovale 11"/>
          <p:cNvSpPr/>
          <p:nvPr/>
        </p:nvSpPr>
        <p:spPr bwMode="auto">
          <a:xfrm>
            <a:off x="1106134" y="3645023"/>
            <a:ext cx="1272709" cy="788499"/>
          </a:xfrm>
          <a:prstGeom prst="ellipse">
            <a:avLst/>
          </a:prstGeom>
          <a:noFill/>
          <a:ln w="25400" cap="flat" cmpd="sng" algn="ctr">
            <a:solidFill>
              <a:srgbClr val="CA0A2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4" name="Ovale 13"/>
          <p:cNvSpPr/>
          <p:nvPr/>
        </p:nvSpPr>
        <p:spPr bwMode="auto">
          <a:xfrm>
            <a:off x="2378843" y="1556792"/>
            <a:ext cx="1519943" cy="792088"/>
          </a:xfrm>
          <a:prstGeom prst="ellipse">
            <a:avLst/>
          </a:prstGeom>
          <a:no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6" name="Ovale 15"/>
          <p:cNvSpPr/>
          <p:nvPr/>
        </p:nvSpPr>
        <p:spPr bwMode="auto">
          <a:xfrm>
            <a:off x="3707904" y="2098396"/>
            <a:ext cx="1416726" cy="718623"/>
          </a:xfrm>
          <a:prstGeom prst="ellipse">
            <a:avLst/>
          </a:prstGeom>
          <a:noFill/>
          <a:ln w="25400" cap="flat" cmpd="sng" algn="ctr">
            <a:solidFill>
              <a:srgbClr val="CA0A2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5" name="Text Box 6"/>
          <p:cNvSpPr txBox="1">
            <a:spLocks noChangeArrowheads="1"/>
          </p:cNvSpPr>
          <p:nvPr/>
        </p:nvSpPr>
        <p:spPr bwMode="auto">
          <a:xfrm>
            <a:off x="6084000" y="5950800"/>
            <a:ext cx="2880488" cy="307975"/>
          </a:xfrm>
          <a:prstGeom prst="rect">
            <a:avLst/>
          </a:prstGeom>
          <a:noFill/>
          <a:ln w="9525">
            <a:noFill/>
            <a:miter lim="800000"/>
            <a:headEnd/>
            <a:tailEnd/>
          </a:ln>
        </p:spPr>
        <p:txBody>
          <a:bodyPr wrap="square">
            <a:spAutoFit/>
          </a:bodyPr>
          <a:lstStyle/>
          <a:p>
            <a:pPr>
              <a:spcBef>
                <a:spcPct val="50000"/>
              </a:spcBef>
            </a:pPr>
            <a:r>
              <a:rPr lang="it-IT" sz="1400" dirty="0" smtClean="0">
                <a:solidFill>
                  <a:srgbClr val="CA0A20"/>
                </a:solidFill>
                <a:latin typeface="Courier New" pitchFamily="49" charset="0"/>
              </a:rPr>
              <a:t>Bolzano, 24 </a:t>
            </a:r>
            <a:r>
              <a:rPr lang="it-IT" sz="1400" dirty="0" smtClean="0">
                <a:solidFill>
                  <a:srgbClr val="CA0A20"/>
                </a:solidFill>
                <a:latin typeface="Courier New" pitchFamily="49" charset="0"/>
              </a:rPr>
              <a:t>Luglio 2014</a:t>
            </a:r>
            <a:endParaRPr lang="it-IT" sz="1400" dirty="0">
              <a:solidFill>
                <a:srgbClr val="CA0A20"/>
              </a:solidFill>
              <a:latin typeface="Courier New" pitchFamily="49"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ssolv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dissolv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ssolv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dissolve">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animBg="1"/>
      <p:bldP spid="14" grpId="0" animBg="1"/>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18" y="1124744"/>
            <a:ext cx="6651625" cy="432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1" name="Rectangle 14"/>
          <p:cNvSpPr>
            <a:spLocks noChangeArrowheads="1"/>
          </p:cNvSpPr>
          <p:nvPr/>
        </p:nvSpPr>
        <p:spPr bwMode="auto">
          <a:xfrm>
            <a:off x="457200" y="260350"/>
            <a:ext cx="8686800" cy="865188"/>
          </a:xfrm>
          <a:prstGeom prst="rect">
            <a:avLst/>
          </a:prstGeom>
          <a:noFill/>
          <a:ln>
            <a:noFill/>
          </a:ln>
          <a:extLst/>
        </p:spPr>
        <p:txBody>
          <a:bodyPr lIns="0" tIns="0" rIns="0" bIns="0" anchor="ctr"/>
          <a:lstStyle/>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r>
              <a:rPr lang="it-IT" sz="2200" b="1" dirty="0" smtClean="0">
                <a:solidFill>
                  <a:srgbClr val="CC0000"/>
                </a:solidFill>
                <a:latin typeface="+mj-lt"/>
                <a:ea typeface="ＭＳ Ｐゴシック" charset="0"/>
              </a:rPr>
              <a:t>Principali innovazioni</a:t>
            </a:r>
            <a:endParaRPr lang="it-IT" sz="2200" b="1" dirty="0">
              <a:solidFill>
                <a:srgbClr val="CC0000"/>
              </a:solidFill>
              <a:latin typeface="+mj-lt"/>
              <a:ea typeface="ＭＳ Ｐゴシック" charset="0"/>
            </a:endParaRPr>
          </a:p>
          <a:p>
            <a:pPr marL="266700" indent="-266700" eaLnBrk="1" hangingPunct="1">
              <a:tabLst>
                <a:tab pos="266700" algn="l"/>
              </a:tabLst>
              <a:defRPr/>
            </a:pPr>
            <a:r>
              <a:rPr lang="it-IT" sz="1600" b="1" dirty="0"/>
              <a:t>Grado d’influenza delle principali innovazioni sulla riuscita delle operazioni censuarie  </a:t>
            </a:r>
          </a:p>
          <a:p>
            <a:pPr marL="266700" indent="-266700" eaLnBrk="1" hangingPunct="1">
              <a:tabLst>
                <a:tab pos="266700" algn="l"/>
              </a:tabLst>
              <a:defRPr/>
            </a:pPr>
            <a:r>
              <a:rPr lang="it-IT" sz="1600" i="1" dirty="0" smtClean="0">
                <a:latin typeface="Arial" charset="0"/>
              </a:rPr>
              <a:t>(valori </a:t>
            </a:r>
            <a:r>
              <a:rPr lang="it-IT" sz="1600" i="1" dirty="0">
                <a:latin typeface="Arial" charset="0"/>
              </a:rPr>
              <a:t>medi nella scala da 1 = minimo a 6 = massimo)</a:t>
            </a:r>
            <a:endParaRPr lang="it-IT" sz="1600" b="1" dirty="0">
              <a:latin typeface="Arial" charset="0"/>
            </a:endParaRPr>
          </a:p>
          <a:p>
            <a:pPr marL="266700" indent="-266700" eaLnBrk="1" hangingPunct="1">
              <a:tabLst>
                <a:tab pos="266700" algn="l"/>
              </a:tabLst>
              <a:defRPr/>
            </a:pPr>
            <a:endParaRPr lang="it-IT" sz="1600" b="1" dirty="0"/>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r>
              <a:rPr lang="it-IT" sz="2200" b="1" dirty="0">
                <a:solidFill>
                  <a:srgbClr val="CC0000"/>
                </a:solidFill>
                <a:latin typeface="+mj-lt"/>
                <a:ea typeface="ＭＳ Ｐゴシック" charset="0"/>
              </a:rPr>
              <a:t> </a:t>
            </a:r>
          </a:p>
        </p:txBody>
      </p:sp>
      <p:sp>
        <p:nvSpPr>
          <p:cNvPr id="3075" name="Rectangle 14"/>
          <p:cNvSpPr>
            <a:spLocks noChangeArrowheads="1"/>
          </p:cNvSpPr>
          <p:nvPr/>
        </p:nvSpPr>
        <p:spPr bwMode="auto">
          <a:xfrm>
            <a:off x="468313" y="1052513"/>
            <a:ext cx="8280400" cy="3529012"/>
          </a:xfrm>
          <a:prstGeom prst="rect">
            <a:avLst/>
          </a:prstGeom>
          <a:noFill/>
          <a:ln>
            <a:noFill/>
          </a:ln>
          <a:extLst/>
        </p:spPr>
        <p:txBody>
          <a:bodyPr lIns="0" tIns="0" rIns="0" bIns="0"/>
          <a:lstStyle/>
          <a:p>
            <a:pPr marL="342900" indent="-342900" algn="just" eaLnBrk="1" hangingPunct="1">
              <a:lnSpc>
                <a:spcPct val="115000"/>
              </a:lnSpc>
              <a:buClr>
                <a:srgbClr val="CC0000"/>
              </a:buClr>
              <a:buFont typeface="Wingdings" pitchFamily="2" charset="2"/>
              <a:buChar char="ü"/>
              <a:tabLst>
                <a:tab pos="266700" algn="l"/>
              </a:tabLst>
              <a:defRPr/>
            </a:pPr>
            <a:endParaRPr lang="en-US" sz="1800">
              <a:solidFill>
                <a:schemeClr val="bg2"/>
              </a:solidFill>
            </a:endParaRPr>
          </a:p>
          <a:p>
            <a:pPr marL="342900" indent="-342900" algn="just" eaLnBrk="1" hangingPunct="1">
              <a:lnSpc>
                <a:spcPct val="115000"/>
              </a:lnSpc>
              <a:buClr>
                <a:srgbClr val="CC0000"/>
              </a:buClr>
              <a:buFont typeface="Wingdings" pitchFamily="2" charset="2"/>
              <a:buChar char="ü"/>
              <a:tabLst>
                <a:tab pos="266700" algn="l"/>
              </a:tabLst>
              <a:defRPr/>
            </a:pPr>
            <a:endParaRPr lang="en-US" sz="1800" dirty="0">
              <a:solidFill>
                <a:schemeClr val="bg2"/>
              </a:solidFill>
            </a:endParaRPr>
          </a:p>
          <a:p>
            <a:pPr marL="342900" indent="-342900" eaLnBrk="1" hangingPunct="1">
              <a:buClr>
                <a:srgbClr val="CC0000"/>
              </a:buClr>
              <a:buFont typeface="Wingdings" pitchFamily="2" charset="2"/>
              <a:buChar char="ü"/>
              <a:tabLst>
                <a:tab pos="266700" algn="l"/>
              </a:tabLst>
              <a:defRPr/>
            </a:pPr>
            <a:endParaRPr lang="it-IT" sz="1800" dirty="0">
              <a:solidFill>
                <a:schemeClr val="bg2"/>
              </a:solidFill>
            </a:endParaRPr>
          </a:p>
          <a:p>
            <a:pPr algn="just" eaLnBrk="1" hangingPunct="1">
              <a:buClr>
                <a:srgbClr val="CC0000"/>
              </a:buClr>
              <a:tabLst>
                <a:tab pos="266700" algn="l"/>
              </a:tabLst>
              <a:defRPr/>
            </a:pPr>
            <a:endParaRPr lang="it-IT" sz="1800" dirty="0">
              <a:solidFill>
                <a:schemeClr val="bg2"/>
              </a:solidFill>
            </a:endParaRPr>
          </a:p>
        </p:txBody>
      </p:sp>
      <p:sp>
        <p:nvSpPr>
          <p:cNvPr id="12292"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pic>
        <p:nvPicPr>
          <p:cNvPr id="12293" name="Immagine 15" descr="logo_censimento_istat_payoff.jpg"/>
          <p:cNvPicPr>
            <a:picLocks noChangeAspect="1"/>
          </p:cNvPicPr>
          <p:nvPr/>
        </p:nvPicPr>
        <p:blipFill>
          <a:blip r:embed="rId4"/>
          <a:srcRect b="18076"/>
          <a:stretch>
            <a:fillRect/>
          </a:stretch>
        </p:blipFill>
        <p:spPr bwMode="auto">
          <a:xfrm>
            <a:off x="457200" y="5911850"/>
            <a:ext cx="2817813" cy="679450"/>
          </a:xfrm>
          <a:prstGeom prst="rect">
            <a:avLst/>
          </a:prstGeom>
          <a:noFill/>
          <a:ln w="9525">
            <a:noFill/>
            <a:miter lim="800000"/>
            <a:headEnd/>
            <a:tailEnd/>
          </a:ln>
        </p:spPr>
      </p:pic>
      <p:sp>
        <p:nvSpPr>
          <p:cNvPr id="12" name="CasellaDiTesto 11"/>
          <p:cNvSpPr txBox="1"/>
          <p:nvPr/>
        </p:nvSpPr>
        <p:spPr>
          <a:xfrm>
            <a:off x="6516216" y="1772816"/>
            <a:ext cx="2592288" cy="3046988"/>
          </a:xfrm>
          <a:prstGeom prst="rect">
            <a:avLst/>
          </a:prstGeom>
          <a:noFill/>
        </p:spPr>
        <p:txBody>
          <a:bodyPr wrap="square" rtlCol="0">
            <a:spAutoFit/>
          </a:bodyPr>
          <a:lstStyle/>
          <a:p>
            <a:pPr>
              <a:buFont typeface="Wingdings" pitchFamily="2" charset="2"/>
              <a:buChar char="ü"/>
            </a:pPr>
            <a:r>
              <a:rPr lang="it-IT" dirty="0" smtClean="0"/>
              <a:t> valutazioni mediamente positive</a:t>
            </a:r>
          </a:p>
          <a:p>
            <a:endParaRPr lang="it-IT" dirty="0" smtClean="0"/>
          </a:p>
          <a:p>
            <a:pPr>
              <a:buFont typeface="Wingdings" pitchFamily="2" charset="2"/>
              <a:buChar char="ü"/>
            </a:pPr>
            <a:r>
              <a:rPr lang="it-IT" dirty="0" smtClean="0"/>
              <a:t> disomogenee per i vari aspetti </a:t>
            </a:r>
          </a:p>
          <a:p>
            <a:pPr>
              <a:buFont typeface="Wingdings" pitchFamily="2" charset="2"/>
              <a:buChar char="ü"/>
            </a:pPr>
            <a:endParaRPr lang="it-IT" dirty="0" smtClean="0"/>
          </a:p>
          <a:p>
            <a:endParaRPr lang="it-IT" dirty="0"/>
          </a:p>
        </p:txBody>
      </p:sp>
      <p:sp>
        <p:nvSpPr>
          <p:cNvPr id="15" name="Ovale 14"/>
          <p:cNvSpPr/>
          <p:nvPr/>
        </p:nvSpPr>
        <p:spPr bwMode="auto">
          <a:xfrm>
            <a:off x="1187624" y="1916874"/>
            <a:ext cx="1656184" cy="1008112"/>
          </a:xfrm>
          <a:prstGeom prst="ellipse">
            <a:avLst/>
          </a:prstGeom>
          <a:no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20" name="Ovale 19"/>
          <p:cNvSpPr/>
          <p:nvPr/>
        </p:nvSpPr>
        <p:spPr bwMode="auto">
          <a:xfrm>
            <a:off x="2627784" y="4463783"/>
            <a:ext cx="1656184" cy="1008112"/>
          </a:xfrm>
          <a:prstGeom prst="ellipse">
            <a:avLst/>
          </a:prstGeom>
          <a:no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22" name="Ovale 21"/>
          <p:cNvSpPr/>
          <p:nvPr/>
        </p:nvSpPr>
        <p:spPr bwMode="auto">
          <a:xfrm>
            <a:off x="3943031" y="1988840"/>
            <a:ext cx="1715137" cy="972108"/>
          </a:xfrm>
          <a:prstGeom prst="ellipse">
            <a:avLst/>
          </a:prstGeom>
          <a:noFill/>
          <a:ln w="25400" cap="flat" cmpd="sng" algn="ctr">
            <a:solidFill>
              <a:srgbClr val="CA0A2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23" name="Ovale 22"/>
          <p:cNvSpPr/>
          <p:nvPr/>
        </p:nvSpPr>
        <p:spPr bwMode="auto">
          <a:xfrm>
            <a:off x="4585055" y="2810256"/>
            <a:ext cx="1715137" cy="972108"/>
          </a:xfrm>
          <a:prstGeom prst="ellipse">
            <a:avLst/>
          </a:prstGeom>
          <a:noFill/>
          <a:ln w="25400" cap="flat" cmpd="sng" algn="ctr">
            <a:solidFill>
              <a:srgbClr val="CA0A2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3" name="Text Box 6"/>
          <p:cNvSpPr txBox="1">
            <a:spLocks noChangeArrowheads="1"/>
          </p:cNvSpPr>
          <p:nvPr/>
        </p:nvSpPr>
        <p:spPr bwMode="auto">
          <a:xfrm>
            <a:off x="6084000" y="5950800"/>
            <a:ext cx="2880488" cy="307975"/>
          </a:xfrm>
          <a:prstGeom prst="rect">
            <a:avLst/>
          </a:prstGeom>
          <a:noFill/>
          <a:ln w="9525">
            <a:noFill/>
            <a:miter lim="800000"/>
            <a:headEnd/>
            <a:tailEnd/>
          </a:ln>
        </p:spPr>
        <p:txBody>
          <a:bodyPr wrap="square">
            <a:spAutoFit/>
          </a:bodyPr>
          <a:lstStyle/>
          <a:p>
            <a:pPr>
              <a:spcBef>
                <a:spcPct val="50000"/>
              </a:spcBef>
            </a:pPr>
            <a:r>
              <a:rPr lang="it-IT" sz="1400" dirty="0" smtClean="0">
                <a:solidFill>
                  <a:srgbClr val="CA0A20"/>
                </a:solidFill>
                <a:latin typeface="Courier New" pitchFamily="49" charset="0"/>
              </a:rPr>
              <a:t>Bolzano, 24 </a:t>
            </a:r>
            <a:r>
              <a:rPr lang="it-IT" sz="1400" dirty="0" smtClean="0">
                <a:solidFill>
                  <a:srgbClr val="CA0A20"/>
                </a:solidFill>
                <a:latin typeface="Courier New" pitchFamily="49" charset="0"/>
              </a:rPr>
              <a:t>Luglio 2014</a:t>
            </a:r>
            <a:endParaRPr lang="it-IT" sz="1400" dirty="0">
              <a:solidFill>
                <a:srgbClr val="CA0A20"/>
              </a:solidFill>
              <a:latin typeface="Courier New" pitchFamily="49"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animBg="1"/>
      <p:bldP spid="20" grpId="0" animBg="1"/>
      <p:bldP spid="22" grpId="0" animBg="1"/>
      <p:bldP spid="2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457200" y="260350"/>
            <a:ext cx="8686800" cy="865188"/>
          </a:xfrm>
          <a:prstGeom prst="rect">
            <a:avLst/>
          </a:prstGeom>
          <a:noFill/>
          <a:ln>
            <a:noFill/>
          </a:ln>
          <a:extLst/>
        </p:spPr>
        <p:txBody>
          <a:bodyPr lIns="0" tIns="0" rIns="0" bIns="0" anchor="ctr"/>
          <a:lstStyle/>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r>
              <a:rPr lang="it-IT" sz="2200" b="1" dirty="0" smtClean="0">
                <a:solidFill>
                  <a:srgbClr val="CC0000"/>
                </a:solidFill>
                <a:latin typeface="+mj-lt"/>
                <a:ea typeface="ＭＳ Ｐゴシック" charset="0"/>
              </a:rPr>
              <a:t>Principali innovazioni</a:t>
            </a:r>
            <a:endParaRPr lang="it-IT" sz="2200" b="1" dirty="0">
              <a:solidFill>
                <a:srgbClr val="CC0000"/>
              </a:solidFill>
              <a:latin typeface="+mj-lt"/>
              <a:ea typeface="ＭＳ Ｐゴシック" charset="0"/>
            </a:endParaRPr>
          </a:p>
          <a:p>
            <a:pPr marL="266700" indent="-266700" eaLnBrk="1" hangingPunct="1">
              <a:tabLst>
                <a:tab pos="266700" algn="l"/>
              </a:tabLst>
              <a:defRPr/>
            </a:pPr>
            <a:r>
              <a:rPr lang="it-IT" sz="1600" b="1" dirty="0"/>
              <a:t>Grado di utilità delle innovazioni adottate nella rilevazione imprese e non profit </a:t>
            </a:r>
          </a:p>
          <a:p>
            <a:pPr marL="266700" indent="-266700" eaLnBrk="1" hangingPunct="1">
              <a:tabLst>
                <a:tab pos="266700" algn="l"/>
              </a:tabLst>
              <a:defRPr/>
            </a:pPr>
            <a:r>
              <a:rPr lang="it-IT" sz="1600" i="1" dirty="0"/>
              <a:t>(valori medi nella scala da 1 = minimo a 6 = massimo)</a:t>
            </a:r>
            <a:endParaRPr lang="it-IT" sz="1600" b="1" dirty="0"/>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r>
              <a:rPr lang="it-IT" sz="2200" b="1" dirty="0">
                <a:solidFill>
                  <a:srgbClr val="CC0000"/>
                </a:solidFill>
                <a:latin typeface="+mj-lt"/>
                <a:ea typeface="ＭＳ Ｐゴシック" charset="0"/>
              </a:rPr>
              <a:t> </a:t>
            </a:r>
          </a:p>
        </p:txBody>
      </p:sp>
      <p:sp>
        <p:nvSpPr>
          <p:cNvPr id="3075" name="Rectangle 14"/>
          <p:cNvSpPr>
            <a:spLocks noChangeArrowheads="1"/>
          </p:cNvSpPr>
          <p:nvPr/>
        </p:nvSpPr>
        <p:spPr bwMode="auto">
          <a:xfrm>
            <a:off x="468313" y="1052513"/>
            <a:ext cx="8280400" cy="3529012"/>
          </a:xfrm>
          <a:prstGeom prst="rect">
            <a:avLst/>
          </a:prstGeom>
          <a:noFill/>
          <a:ln>
            <a:noFill/>
          </a:ln>
          <a:extLst/>
        </p:spPr>
        <p:txBody>
          <a:bodyPr lIns="0" tIns="0" rIns="0" bIns="0"/>
          <a:lstStyle/>
          <a:p>
            <a:pPr marL="342900" indent="-342900" algn="just" eaLnBrk="1" hangingPunct="1">
              <a:lnSpc>
                <a:spcPct val="115000"/>
              </a:lnSpc>
              <a:buClr>
                <a:srgbClr val="CC0000"/>
              </a:buClr>
              <a:buFont typeface="Wingdings" pitchFamily="2" charset="2"/>
              <a:buChar char="ü"/>
              <a:tabLst>
                <a:tab pos="266700" algn="l"/>
              </a:tabLst>
              <a:defRPr/>
            </a:pPr>
            <a:endParaRPr lang="en-US" sz="1800">
              <a:solidFill>
                <a:schemeClr val="bg2"/>
              </a:solidFill>
            </a:endParaRPr>
          </a:p>
          <a:p>
            <a:pPr marL="342900" indent="-342900" algn="just" eaLnBrk="1" hangingPunct="1">
              <a:lnSpc>
                <a:spcPct val="115000"/>
              </a:lnSpc>
              <a:buClr>
                <a:srgbClr val="CC0000"/>
              </a:buClr>
              <a:buFont typeface="Wingdings" pitchFamily="2" charset="2"/>
              <a:buChar char="ü"/>
              <a:tabLst>
                <a:tab pos="266700" algn="l"/>
              </a:tabLst>
              <a:defRPr/>
            </a:pPr>
            <a:endParaRPr lang="en-US" sz="1800" dirty="0">
              <a:solidFill>
                <a:schemeClr val="bg2"/>
              </a:solidFill>
            </a:endParaRPr>
          </a:p>
          <a:p>
            <a:pPr marL="342900" indent="-342900" eaLnBrk="1" hangingPunct="1">
              <a:buClr>
                <a:srgbClr val="CC0000"/>
              </a:buClr>
              <a:buFont typeface="Wingdings" pitchFamily="2" charset="2"/>
              <a:buChar char="ü"/>
              <a:tabLst>
                <a:tab pos="266700" algn="l"/>
              </a:tabLst>
              <a:defRPr/>
            </a:pPr>
            <a:endParaRPr lang="it-IT" sz="1800" dirty="0">
              <a:solidFill>
                <a:schemeClr val="bg2"/>
              </a:solidFill>
            </a:endParaRPr>
          </a:p>
          <a:p>
            <a:pPr algn="just" eaLnBrk="1" hangingPunct="1">
              <a:buClr>
                <a:srgbClr val="CC0000"/>
              </a:buClr>
              <a:tabLst>
                <a:tab pos="266700" algn="l"/>
              </a:tabLst>
              <a:defRPr/>
            </a:pPr>
            <a:endParaRPr lang="it-IT" sz="1800" dirty="0">
              <a:solidFill>
                <a:schemeClr val="bg2"/>
              </a:solidFill>
            </a:endParaRPr>
          </a:p>
        </p:txBody>
      </p:sp>
      <p:sp>
        <p:nvSpPr>
          <p:cNvPr id="12292"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pic>
        <p:nvPicPr>
          <p:cNvPr id="12293" name="Immagine 15" descr="logo_censimento_istat_payoff.jpg"/>
          <p:cNvPicPr>
            <a:picLocks noChangeAspect="1"/>
          </p:cNvPicPr>
          <p:nvPr/>
        </p:nvPicPr>
        <p:blipFill>
          <a:blip r:embed="rId3"/>
          <a:srcRect b="18076"/>
          <a:stretch>
            <a:fillRect/>
          </a:stretch>
        </p:blipFill>
        <p:spPr bwMode="auto">
          <a:xfrm>
            <a:off x="457200" y="5911850"/>
            <a:ext cx="2817813" cy="679450"/>
          </a:xfrm>
          <a:prstGeom prst="rect">
            <a:avLst/>
          </a:prstGeom>
          <a:noFill/>
          <a:ln w="9525">
            <a:noFill/>
            <a:miter lim="800000"/>
            <a:headEnd/>
            <a:tailEnd/>
          </a:ln>
        </p:spPr>
      </p:pic>
      <p:sp>
        <p:nvSpPr>
          <p:cNvPr id="13" name="CasellaDiTesto 12"/>
          <p:cNvSpPr txBox="1"/>
          <p:nvPr/>
        </p:nvSpPr>
        <p:spPr>
          <a:xfrm>
            <a:off x="1043608" y="4653136"/>
            <a:ext cx="7920880" cy="1015663"/>
          </a:xfrm>
          <a:prstGeom prst="rect">
            <a:avLst/>
          </a:prstGeom>
          <a:noFill/>
        </p:spPr>
        <p:txBody>
          <a:bodyPr wrap="square" rtlCol="0">
            <a:spAutoFit/>
          </a:bodyPr>
          <a:lstStyle/>
          <a:p>
            <a:pPr>
              <a:buFont typeface="Wingdings" pitchFamily="2" charset="2"/>
              <a:buChar char="ü"/>
            </a:pPr>
            <a:r>
              <a:rPr lang="it-IT" dirty="0" smtClean="0"/>
              <a:t> buone valutazioni soprattutto per imprese (5,0)</a:t>
            </a:r>
          </a:p>
          <a:p>
            <a:pPr>
              <a:buFont typeface="Wingdings" pitchFamily="2" charset="2"/>
              <a:buChar char="ü"/>
            </a:pPr>
            <a:r>
              <a:rPr lang="it-IT" dirty="0" smtClean="0"/>
              <a:t> da migliorare utilizzo </a:t>
            </a:r>
            <a:r>
              <a:rPr lang="it-IT" dirty="0" err="1" smtClean="0"/>
              <a:t>Pec</a:t>
            </a:r>
            <a:r>
              <a:rPr lang="it-IT" dirty="0" smtClean="0"/>
              <a:t> e archivi nel non profit</a:t>
            </a:r>
          </a:p>
          <a:p>
            <a:endParaRPr lang="it-IT" sz="1200" dirty="0" smtClean="0"/>
          </a:p>
        </p:txBody>
      </p:sp>
      <p:sp>
        <p:nvSpPr>
          <p:cNvPr id="14" name="CasellaDiTesto 13"/>
          <p:cNvSpPr txBox="1"/>
          <p:nvPr/>
        </p:nvSpPr>
        <p:spPr>
          <a:xfrm>
            <a:off x="1896395" y="1239143"/>
            <a:ext cx="1378617" cy="461665"/>
          </a:xfrm>
          <a:prstGeom prst="rect">
            <a:avLst/>
          </a:prstGeom>
          <a:solidFill>
            <a:srgbClr val="FFFF00"/>
          </a:solidFill>
        </p:spPr>
        <p:txBody>
          <a:bodyPr wrap="square" rtlCol="0">
            <a:spAutoFit/>
          </a:bodyPr>
          <a:lstStyle/>
          <a:p>
            <a:r>
              <a:rPr lang="it-IT" dirty="0" smtClean="0"/>
              <a:t>Imprese</a:t>
            </a:r>
            <a:endParaRPr lang="it-IT" dirty="0"/>
          </a:p>
        </p:txBody>
      </p:sp>
      <p:sp>
        <p:nvSpPr>
          <p:cNvPr id="15" name="CasellaDiTesto 14"/>
          <p:cNvSpPr txBox="1"/>
          <p:nvPr/>
        </p:nvSpPr>
        <p:spPr>
          <a:xfrm>
            <a:off x="5940152" y="1311151"/>
            <a:ext cx="2448272" cy="461665"/>
          </a:xfrm>
          <a:prstGeom prst="rect">
            <a:avLst/>
          </a:prstGeom>
          <a:solidFill>
            <a:srgbClr val="FFFF00"/>
          </a:solidFill>
        </p:spPr>
        <p:txBody>
          <a:bodyPr wrap="square" rtlCol="0">
            <a:spAutoFit/>
          </a:bodyPr>
          <a:lstStyle/>
          <a:p>
            <a:r>
              <a:rPr lang="it-IT" dirty="0" smtClean="0"/>
              <a:t>Non Profit</a:t>
            </a:r>
            <a:endParaRPr lang="it-IT" dirty="0"/>
          </a:p>
        </p:txBody>
      </p:sp>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1772816"/>
            <a:ext cx="8160621"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 Box 6"/>
          <p:cNvSpPr txBox="1">
            <a:spLocks noChangeArrowheads="1"/>
          </p:cNvSpPr>
          <p:nvPr/>
        </p:nvSpPr>
        <p:spPr bwMode="auto">
          <a:xfrm>
            <a:off x="6084000" y="5950800"/>
            <a:ext cx="2880488" cy="307975"/>
          </a:xfrm>
          <a:prstGeom prst="rect">
            <a:avLst/>
          </a:prstGeom>
          <a:noFill/>
          <a:ln w="9525">
            <a:noFill/>
            <a:miter lim="800000"/>
            <a:headEnd/>
            <a:tailEnd/>
          </a:ln>
        </p:spPr>
        <p:txBody>
          <a:bodyPr wrap="square">
            <a:spAutoFit/>
          </a:bodyPr>
          <a:lstStyle/>
          <a:p>
            <a:pPr>
              <a:spcBef>
                <a:spcPct val="50000"/>
              </a:spcBef>
            </a:pPr>
            <a:r>
              <a:rPr lang="it-IT" sz="1400" dirty="0" smtClean="0">
                <a:solidFill>
                  <a:srgbClr val="CA0A20"/>
                </a:solidFill>
                <a:latin typeface="Courier New" pitchFamily="49" charset="0"/>
              </a:rPr>
              <a:t>Bolzano, 24 </a:t>
            </a:r>
            <a:r>
              <a:rPr lang="it-IT" sz="1400" dirty="0" smtClean="0">
                <a:solidFill>
                  <a:srgbClr val="CA0A20"/>
                </a:solidFill>
                <a:latin typeface="Courier New" pitchFamily="49" charset="0"/>
              </a:rPr>
              <a:t>Luglio 2014</a:t>
            </a:r>
            <a:endParaRPr lang="it-IT" sz="1400" dirty="0">
              <a:solidFill>
                <a:srgbClr val="CA0A20"/>
              </a:solidFill>
              <a:latin typeface="Courier New" pitchFamily="49"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268413"/>
            <a:ext cx="6651625" cy="432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1" name="Rectangle 14"/>
          <p:cNvSpPr>
            <a:spLocks noChangeArrowheads="1"/>
          </p:cNvSpPr>
          <p:nvPr/>
        </p:nvSpPr>
        <p:spPr bwMode="auto">
          <a:xfrm>
            <a:off x="468313" y="333375"/>
            <a:ext cx="8351837" cy="1655763"/>
          </a:xfrm>
          <a:prstGeom prst="rect">
            <a:avLst/>
          </a:prstGeom>
          <a:noFill/>
          <a:ln>
            <a:noFill/>
          </a:ln>
          <a:extLst/>
        </p:spPr>
        <p:txBody>
          <a:bodyPr lIns="0" tIns="0" rIns="0" bIns="0"/>
          <a:lstStyle/>
          <a:p>
            <a:pPr marL="266700" indent="-266700" eaLnBrk="1" hangingPunct="1">
              <a:tabLst>
                <a:tab pos="266700" algn="l"/>
              </a:tabLst>
              <a:defRPr/>
            </a:pPr>
            <a:r>
              <a:rPr lang="it-IT" sz="2200" b="1" dirty="0" smtClean="0">
                <a:solidFill>
                  <a:srgbClr val="CC0000"/>
                </a:solidFill>
                <a:latin typeface="+mj-lt"/>
                <a:ea typeface="ＭＳ Ｐゴシック" charset="0"/>
              </a:rPr>
              <a:t>Un quadro di sintesi</a:t>
            </a:r>
            <a:endParaRPr lang="it-IT" sz="2200" b="1" dirty="0">
              <a:solidFill>
                <a:srgbClr val="CC0000"/>
              </a:solidFill>
              <a:latin typeface="+mj-lt"/>
              <a:ea typeface="ＭＳ Ｐゴシック" charset="0"/>
            </a:endParaRPr>
          </a:p>
          <a:p>
            <a:pPr marL="266700" indent="-266700" eaLnBrk="1" hangingPunct="1">
              <a:tabLst>
                <a:tab pos="266700" algn="l"/>
              </a:tabLst>
              <a:defRPr/>
            </a:pPr>
            <a:r>
              <a:rPr lang="it-IT" sz="1600" b="1" dirty="0" smtClean="0">
                <a:latin typeface="Arial" charset="0"/>
              </a:rPr>
              <a:t>Valutazioni sintetiche</a:t>
            </a:r>
            <a:endParaRPr lang="it-IT" sz="1600" b="1" dirty="0">
              <a:latin typeface="Arial" charset="0"/>
            </a:endParaRPr>
          </a:p>
          <a:p>
            <a:pPr marL="266700" indent="-266700" eaLnBrk="1" hangingPunct="1">
              <a:tabLst>
                <a:tab pos="266700" algn="l"/>
              </a:tabLst>
              <a:defRPr/>
            </a:pPr>
            <a:r>
              <a:rPr lang="it-IT" sz="1600" i="1" dirty="0">
                <a:latin typeface="Arial" charset="0"/>
              </a:rPr>
              <a:t>(valori medi nella scala da 1 = minimo a 6 = massimo)</a:t>
            </a:r>
            <a:endParaRPr lang="it-IT" sz="1600" b="1" dirty="0">
              <a:latin typeface="Arial"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p:txBody>
      </p:sp>
      <p:sp>
        <p:nvSpPr>
          <p:cNvPr id="3075" name="Rectangle 14"/>
          <p:cNvSpPr>
            <a:spLocks noChangeArrowheads="1"/>
          </p:cNvSpPr>
          <p:nvPr/>
        </p:nvSpPr>
        <p:spPr bwMode="auto">
          <a:xfrm>
            <a:off x="468313" y="1052513"/>
            <a:ext cx="8280400" cy="3529012"/>
          </a:xfrm>
          <a:prstGeom prst="rect">
            <a:avLst/>
          </a:prstGeom>
          <a:noFill/>
          <a:ln>
            <a:noFill/>
          </a:ln>
          <a:extLst/>
        </p:spPr>
        <p:txBody>
          <a:bodyPr lIns="0" tIns="0" rIns="0" bIns="0"/>
          <a:lstStyle/>
          <a:p>
            <a:pPr marL="342900" indent="-342900" algn="just" eaLnBrk="1" hangingPunct="1">
              <a:lnSpc>
                <a:spcPct val="115000"/>
              </a:lnSpc>
              <a:buClr>
                <a:srgbClr val="CC0000"/>
              </a:buClr>
              <a:buFont typeface="Wingdings" pitchFamily="2" charset="2"/>
              <a:buChar char="ü"/>
              <a:tabLst>
                <a:tab pos="266700" algn="l"/>
              </a:tabLst>
              <a:defRPr/>
            </a:pPr>
            <a:endParaRPr lang="en-US" sz="1800">
              <a:solidFill>
                <a:schemeClr val="bg2"/>
              </a:solidFill>
            </a:endParaRPr>
          </a:p>
          <a:p>
            <a:pPr marL="342900" indent="-342900" algn="just" eaLnBrk="1" hangingPunct="1">
              <a:lnSpc>
                <a:spcPct val="115000"/>
              </a:lnSpc>
              <a:buClr>
                <a:srgbClr val="CC0000"/>
              </a:buClr>
              <a:buFont typeface="Wingdings" pitchFamily="2" charset="2"/>
              <a:buChar char="ü"/>
              <a:tabLst>
                <a:tab pos="266700" algn="l"/>
              </a:tabLst>
              <a:defRPr/>
            </a:pPr>
            <a:endParaRPr lang="en-US" sz="1800" dirty="0">
              <a:solidFill>
                <a:schemeClr val="bg2"/>
              </a:solidFill>
            </a:endParaRPr>
          </a:p>
          <a:p>
            <a:pPr marL="342900" indent="-342900" eaLnBrk="1" hangingPunct="1">
              <a:buClr>
                <a:srgbClr val="CC0000"/>
              </a:buClr>
              <a:buFont typeface="Wingdings" pitchFamily="2" charset="2"/>
              <a:buChar char="ü"/>
              <a:tabLst>
                <a:tab pos="266700" algn="l"/>
              </a:tabLst>
              <a:defRPr/>
            </a:pPr>
            <a:endParaRPr lang="it-IT" sz="1800" dirty="0">
              <a:solidFill>
                <a:schemeClr val="bg2"/>
              </a:solidFill>
            </a:endParaRPr>
          </a:p>
          <a:p>
            <a:pPr algn="just" eaLnBrk="1" hangingPunct="1">
              <a:buClr>
                <a:srgbClr val="CC0000"/>
              </a:buClr>
              <a:tabLst>
                <a:tab pos="266700" algn="l"/>
              </a:tabLst>
              <a:defRPr/>
            </a:pPr>
            <a:endParaRPr lang="it-IT" sz="1800" dirty="0">
              <a:solidFill>
                <a:schemeClr val="bg2"/>
              </a:solidFill>
            </a:endParaRPr>
          </a:p>
        </p:txBody>
      </p:sp>
      <p:sp>
        <p:nvSpPr>
          <p:cNvPr id="15364"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pic>
        <p:nvPicPr>
          <p:cNvPr id="15365" name="Immagine 15" descr="logo_censimento_istat_payoff.jpg"/>
          <p:cNvPicPr>
            <a:picLocks noChangeAspect="1"/>
          </p:cNvPicPr>
          <p:nvPr/>
        </p:nvPicPr>
        <p:blipFill>
          <a:blip r:embed="rId4"/>
          <a:srcRect b="18076"/>
          <a:stretch>
            <a:fillRect/>
          </a:stretch>
        </p:blipFill>
        <p:spPr bwMode="auto">
          <a:xfrm>
            <a:off x="457200" y="5911850"/>
            <a:ext cx="2817813" cy="679450"/>
          </a:xfrm>
          <a:prstGeom prst="rect">
            <a:avLst/>
          </a:prstGeom>
          <a:noFill/>
          <a:ln w="9525">
            <a:noFill/>
            <a:miter lim="800000"/>
            <a:headEnd/>
            <a:tailEnd/>
          </a:ln>
        </p:spPr>
      </p:pic>
      <p:sp>
        <p:nvSpPr>
          <p:cNvPr id="10" name="CasellaDiTesto 9"/>
          <p:cNvSpPr txBox="1"/>
          <p:nvPr/>
        </p:nvSpPr>
        <p:spPr>
          <a:xfrm>
            <a:off x="6237734" y="2138080"/>
            <a:ext cx="2592288" cy="2308324"/>
          </a:xfrm>
          <a:prstGeom prst="rect">
            <a:avLst/>
          </a:prstGeom>
          <a:noFill/>
        </p:spPr>
        <p:txBody>
          <a:bodyPr wrap="square" rtlCol="0">
            <a:spAutoFit/>
          </a:bodyPr>
          <a:lstStyle/>
          <a:p>
            <a:pPr>
              <a:buFont typeface="Wingdings" pitchFamily="2" charset="2"/>
              <a:buChar char="ü"/>
            </a:pPr>
            <a:r>
              <a:rPr lang="it-IT" dirty="0" smtClean="0"/>
              <a:t> Punto di forza: organizzazione</a:t>
            </a:r>
          </a:p>
          <a:p>
            <a:endParaRPr lang="it-IT" dirty="0" smtClean="0"/>
          </a:p>
          <a:p>
            <a:pPr>
              <a:buFont typeface="Wingdings" pitchFamily="2" charset="2"/>
              <a:buChar char="ü"/>
            </a:pPr>
            <a:r>
              <a:rPr lang="it-IT" dirty="0" smtClean="0"/>
              <a:t> Da migliorare: innovazioni</a:t>
            </a:r>
          </a:p>
          <a:p>
            <a:endParaRPr lang="it-IT" dirty="0" smtClean="0"/>
          </a:p>
        </p:txBody>
      </p:sp>
      <p:sp>
        <p:nvSpPr>
          <p:cNvPr id="12" name="Ovale 11"/>
          <p:cNvSpPr/>
          <p:nvPr/>
        </p:nvSpPr>
        <p:spPr bwMode="auto">
          <a:xfrm>
            <a:off x="4139952" y="3068960"/>
            <a:ext cx="1440160" cy="1008112"/>
          </a:xfrm>
          <a:prstGeom prst="ellipse">
            <a:avLst/>
          </a:prstGeom>
          <a:noFill/>
          <a:ln w="254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1" name="Ovale 10"/>
          <p:cNvSpPr/>
          <p:nvPr/>
        </p:nvSpPr>
        <p:spPr bwMode="auto">
          <a:xfrm>
            <a:off x="2195736" y="4365104"/>
            <a:ext cx="1519943" cy="828092"/>
          </a:xfrm>
          <a:prstGeom prst="ellipse">
            <a:avLst/>
          </a:prstGeom>
          <a:noFill/>
          <a:ln w="25400" cap="flat" cmpd="sng" algn="ctr">
            <a:solidFill>
              <a:srgbClr val="CA0A2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5" name="Ovale 14"/>
          <p:cNvSpPr/>
          <p:nvPr/>
        </p:nvSpPr>
        <p:spPr bwMode="auto">
          <a:xfrm>
            <a:off x="481835" y="3148230"/>
            <a:ext cx="1519943" cy="828092"/>
          </a:xfrm>
          <a:prstGeom prst="ellipse">
            <a:avLst/>
          </a:prstGeom>
          <a:noFill/>
          <a:ln w="25400" cap="flat" cmpd="sng" algn="ctr">
            <a:solidFill>
              <a:srgbClr val="CA0A2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3" name="Text Box 6"/>
          <p:cNvSpPr txBox="1">
            <a:spLocks noChangeArrowheads="1"/>
          </p:cNvSpPr>
          <p:nvPr/>
        </p:nvSpPr>
        <p:spPr bwMode="auto">
          <a:xfrm>
            <a:off x="6084000" y="5950800"/>
            <a:ext cx="2880488" cy="307975"/>
          </a:xfrm>
          <a:prstGeom prst="rect">
            <a:avLst/>
          </a:prstGeom>
          <a:noFill/>
          <a:ln w="9525">
            <a:noFill/>
            <a:miter lim="800000"/>
            <a:headEnd/>
            <a:tailEnd/>
          </a:ln>
        </p:spPr>
        <p:txBody>
          <a:bodyPr wrap="square">
            <a:spAutoFit/>
          </a:bodyPr>
          <a:lstStyle/>
          <a:p>
            <a:pPr>
              <a:spcBef>
                <a:spcPct val="50000"/>
              </a:spcBef>
            </a:pPr>
            <a:r>
              <a:rPr lang="it-IT" sz="1400" dirty="0" smtClean="0">
                <a:solidFill>
                  <a:srgbClr val="CA0A20"/>
                </a:solidFill>
                <a:latin typeface="Courier New" pitchFamily="49" charset="0"/>
              </a:rPr>
              <a:t>Bolzano, 24 </a:t>
            </a:r>
            <a:r>
              <a:rPr lang="it-IT" sz="1400" dirty="0" smtClean="0">
                <a:solidFill>
                  <a:srgbClr val="CA0A20"/>
                </a:solidFill>
                <a:latin typeface="Courier New" pitchFamily="49" charset="0"/>
              </a:rPr>
              <a:t>Luglio 2014</a:t>
            </a:r>
            <a:endParaRPr lang="it-IT" sz="1400" dirty="0">
              <a:solidFill>
                <a:srgbClr val="CA0A20"/>
              </a:solidFill>
              <a:latin typeface="Courier New" pitchFamily="49"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dissolv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dissolv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dissolve">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animBg="1"/>
      <p:bldP spid="11" grpId="0" animBg="1"/>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323850" y="333375"/>
            <a:ext cx="6754813" cy="428625"/>
          </a:xfrm>
          <a:prstGeom prst="rect">
            <a:avLst/>
          </a:prstGeom>
          <a:noFill/>
          <a:ln>
            <a:noFill/>
          </a:ln>
          <a:extLst/>
        </p:spPr>
        <p:txBody>
          <a:bodyPr lIns="0" tIns="0" rIns="0" bIns="0" anchor="ctr"/>
          <a:lstStyle/>
          <a:p>
            <a:pPr marL="266700" indent="-266700" eaLnBrk="1" hangingPunct="1">
              <a:tabLst>
                <a:tab pos="266700" algn="l"/>
              </a:tabLst>
              <a:defRPr/>
            </a:pPr>
            <a:r>
              <a:rPr lang="it-IT" sz="2200" b="1" dirty="0">
                <a:solidFill>
                  <a:srgbClr val="CC0000"/>
                </a:solidFill>
                <a:latin typeface="+mj-lt"/>
                <a:ea typeface="ＭＳ Ｐゴシック" charset="0"/>
              </a:rPr>
              <a:t>Introduzione</a:t>
            </a:r>
          </a:p>
        </p:txBody>
      </p:sp>
      <p:sp>
        <p:nvSpPr>
          <p:cNvPr id="3075" name="Rectangle 14"/>
          <p:cNvSpPr>
            <a:spLocks noChangeArrowheads="1"/>
          </p:cNvSpPr>
          <p:nvPr/>
        </p:nvSpPr>
        <p:spPr bwMode="auto">
          <a:xfrm>
            <a:off x="323528" y="908720"/>
            <a:ext cx="8280400" cy="1295400"/>
          </a:xfrm>
          <a:prstGeom prst="rect">
            <a:avLst/>
          </a:prstGeom>
          <a:noFill/>
          <a:ln>
            <a:noFill/>
          </a:ln>
          <a:extLst/>
        </p:spPr>
        <p:txBody>
          <a:bodyPr lIns="0" tIns="0" rIns="0" bIns="0"/>
          <a:lstStyle/>
          <a:p>
            <a:pPr algn="just" eaLnBrk="1" hangingPunct="1">
              <a:lnSpc>
                <a:spcPct val="115000"/>
              </a:lnSpc>
              <a:buClr>
                <a:srgbClr val="CC0000"/>
              </a:buClr>
              <a:tabLst>
                <a:tab pos="266700" algn="l"/>
              </a:tabLst>
              <a:defRPr/>
            </a:pPr>
            <a:r>
              <a:rPr lang="it-IT" sz="1800" dirty="0" smtClean="0">
                <a:solidFill>
                  <a:schemeClr val="bg2"/>
                </a:solidFill>
              </a:rPr>
              <a:t>Le tre rilevazioni censuarie su imprese, istituzioni non profit e istituzioni pubbliche sono state svolte sulla base di due processi di rilevazione differenziati che hanno fatto perno sulle sedi territoriali dell’Istat (</a:t>
            </a:r>
            <a:r>
              <a:rPr lang="it-IT" sz="1800" b="1" dirty="0" smtClean="0">
                <a:solidFill>
                  <a:schemeClr val="bg2"/>
                </a:solidFill>
              </a:rPr>
              <a:t>Uffici Regionali di Censimento)</a:t>
            </a:r>
            <a:r>
              <a:rPr lang="it-IT" sz="1800" dirty="0">
                <a:solidFill>
                  <a:schemeClr val="bg2"/>
                </a:solidFill>
              </a:rPr>
              <a:t> e sul </a:t>
            </a:r>
            <a:r>
              <a:rPr lang="it-IT" sz="1800" b="1" dirty="0">
                <a:solidFill>
                  <a:schemeClr val="bg2"/>
                </a:solidFill>
              </a:rPr>
              <a:t>Servizio di Statistica delle province di Trento e Bolzano</a:t>
            </a:r>
            <a:r>
              <a:rPr lang="it-IT" sz="1800" dirty="0">
                <a:solidFill>
                  <a:schemeClr val="bg2"/>
                </a:solidFill>
              </a:rPr>
              <a:t>:</a:t>
            </a:r>
            <a:endParaRPr lang="it-IT" sz="1800" dirty="0" smtClean="0">
              <a:solidFill>
                <a:schemeClr val="bg2"/>
              </a:solidFill>
            </a:endParaRPr>
          </a:p>
          <a:p>
            <a:pPr algn="just" eaLnBrk="1" hangingPunct="1">
              <a:lnSpc>
                <a:spcPct val="115000"/>
              </a:lnSpc>
              <a:buClr>
                <a:srgbClr val="CC0000"/>
              </a:buClr>
              <a:tabLst>
                <a:tab pos="266700" algn="l"/>
              </a:tabLst>
              <a:defRPr/>
            </a:pPr>
            <a:endParaRPr lang="en-US" sz="1800" dirty="0" smtClean="0">
              <a:solidFill>
                <a:schemeClr val="bg2"/>
              </a:solidFill>
            </a:endParaRPr>
          </a:p>
          <a:p>
            <a:pPr algn="just" eaLnBrk="1" hangingPunct="1">
              <a:lnSpc>
                <a:spcPct val="115000"/>
              </a:lnSpc>
              <a:buClr>
                <a:schemeClr val="accent6"/>
              </a:buClr>
              <a:buFont typeface="Wingdings" pitchFamily="2" charset="2"/>
              <a:buChar char="q"/>
              <a:tabLst>
                <a:tab pos="266700" algn="l"/>
              </a:tabLst>
              <a:defRPr/>
            </a:pPr>
            <a:r>
              <a:rPr lang="it-IT" sz="1800" dirty="0" smtClean="0">
                <a:solidFill>
                  <a:schemeClr val="bg2"/>
                </a:solidFill>
              </a:rPr>
              <a:t> </a:t>
            </a:r>
            <a:r>
              <a:rPr lang="it-IT" sz="1800" b="1" dirty="0" smtClean="0">
                <a:solidFill>
                  <a:schemeClr val="bg2"/>
                </a:solidFill>
              </a:rPr>
              <a:t>imprese e non profit</a:t>
            </a:r>
          </a:p>
          <a:p>
            <a:pPr algn="just" eaLnBrk="1" hangingPunct="1">
              <a:lnSpc>
                <a:spcPct val="115000"/>
              </a:lnSpc>
              <a:buClr>
                <a:schemeClr val="accent2"/>
              </a:buClr>
              <a:buFont typeface="Wingdings" pitchFamily="2" charset="2"/>
              <a:buChar char="q"/>
              <a:tabLst>
                <a:tab pos="266700" algn="l"/>
              </a:tabLst>
              <a:defRPr/>
            </a:pPr>
            <a:r>
              <a:rPr lang="it-IT" sz="1800" dirty="0" smtClean="0">
                <a:solidFill>
                  <a:schemeClr val="bg2"/>
                </a:solidFill>
              </a:rPr>
              <a:t> </a:t>
            </a:r>
            <a:r>
              <a:rPr lang="it-IT" sz="1800" b="1" dirty="0" smtClean="0">
                <a:solidFill>
                  <a:schemeClr val="bg2"/>
                </a:solidFill>
              </a:rPr>
              <a:t>istituzioni pubbliche</a:t>
            </a:r>
          </a:p>
          <a:p>
            <a:pPr algn="just" eaLnBrk="1" hangingPunct="1">
              <a:lnSpc>
                <a:spcPct val="115000"/>
              </a:lnSpc>
              <a:buClr>
                <a:schemeClr val="accent2"/>
              </a:buClr>
              <a:buFont typeface="Wingdings" pitchFamily="2" charset="2"/>
              <a:buChar char="q"/>
              <a:tabLst>
                <a:tab pos="266700" algn="l"/>
              </a:tabLst>
              <a:defRPr/>
            </a:pPr>
            <a:endParaRPr lang="it-IT" sz="1800" b="1" dirty="0" smtClean="0">
              <a:solidFill>
                <a:schemeClr val="bg2"/>
              </a:solidFill>
            </a:endParaRPr>
          </a:p>
          <a:p>
            <a:pPr algn="just" eaLnBrk="1" hangingPunct="1">
              <a:lnSpc>
                <a:spcPct val="115000"/>
              </a:lnSpc>
              <a:buClr>
                <a:schemeClr val="accent2"/>
              </a:buClr>
              <a:buFont typeface="Wingdings" pitchFamily="2" charset="2"/>
              <a:buChar char="q"/>
              <a:tabLst>
                <a:tab pos="266700" algn="l"/>
              </a:tabLst>
              <a:defRPr/>
            </a:pPr>
            <a:endParaRPr lang="it-IT" sz="1800" b="1" dirty="0" smtClean="0">
              <a:solidFill>
                <a:schemeClr val="bg2"/>
              </a:solidFill>
            </a:endParaRPr>
          </a:p>
          <a:p>
            <a:pPr algn="just" eaLnBrk="1" hangingPunct="1">
              <a:lnSpc>
                <a:spcPct val="115000"/>
              </a:lnSpc>
              <a:buClr>
                <a:srgbClr val="CC0000"/>
              </a:buClr>
              <a:tabLst>
                <a:tab pos="266700" algn="l"/>
              </a:tabLst>
              <a:defRPr/>
            </a:pPr>
            <a:endParaRPr lang="en-US" sz="1800" dirty="0" smtClean="0">
              <a:solidFill>
                <a:schemeClr val="bg2"/>
              </a:solidFill>
            </a:endParaRPr>
          </a:p>
        </p:txBody>
      </p:sp>
      <p:sp>
        <p:nvSpPr>
          <p:cNvPr id="4100"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pic>
        <p:nvPicPr>
          <p:cNvPr id="4101" name="Immagine 15" descr="logo_censimento_istat_payoff.jpg"/>
          <p:cNvPicPr>
            <a:picLocks noChangeAspect="1"/>
          </p:cNvPicPr>
          <p:nvPr/>
        </p:nvPicPr>
        <p:blipFill>
          <a:blip r:embed="rId3"/>
          <a:srcRect b="18076"/>
          <a:stretch>
            <a:fillRect/>
          </a:stretch>
        </p:blipFill>
        <p:spPr bwMode="auto">
          <a:xfrm>
            <a:off x="457200" y="5911850"/>
            <a:ext cx="2817813" cy="679450"/>
          </a:xfrm>
          <a:prstGeom prst="rect">
            <a:avLst/>
          </a:prstGeom>
          <a:noFill/>
          <a:ln w="9525">
            <a:noFill/>
            <a:miter lim="800000"/>
            <a:headEnd/>
            <a:tailEnd/>
          </a:ln>
        </p:spPr>
      </p:pic>
      <p:sp>
        <p:nvSpPr>
          <p:cNvPr id="10" name="Rectangle 14"/>
          <p:cNvSpPr>
            <a:spLocks noChangeArrowheads="1"/>
          </p:cNvSpPr>
          <p:nvPr/>
        </p:nvSpPr>
        <p:spPr bwMode="auto">
          <a:xfrm>
            <a:off x="395536" y="3284984"/>
            <a:ext cx="8280400" cy="2304256"/>
          </a:xfrm>
          <a:prstGeom prst="rect">
            <a:avLst/>
          </a:prstGeom>
          <a:noFill/>
          <a:ln>
            <a:noFill/>
          </a:ln>
          <a:extLst/>
        </p:spPr>
        <p:txBody>
          <a:bodyPr lIns="0" tIns="0" rIns="0" bIns="0"/>
          <a:lstStyle/>
          <a:p>
            <a:pPr algn="just" eaLnBrk="1" hangingPunct="1">
              <a:lnSpc>
                <a:spcPct val="115000"/>
              </a:lnSpc>
              <a:buClr>
                <a:srgbClr val="CC0000"/>
              </a:buClr>
              <a:tabLst>
                <a:tab pos="266700" algn="l"/>
              </a:tabLst>
              <a:defRPr/>
            </a:pPr>
            <a:r>
              <a:rPr lang="it-IT" sz="1800" dirty="0" smtClean="0">
                <a:solidFill>
                  <a:schemeClr val="bg2"/>
                </a:solidFill>
              </a:rPr>
              <a:t>Numerose le </a:t>
            </a:r>
            <a:r>
              <a:rPr lang="it-IT" sz="1800" b="1" dirty="0" smtClean="0">
                <a:solidFill>
                  <a:schemeClr val="bg2"/>
                </a:solidFill>
              </a:rPr>
              <a:t>innovazioni</a:t>
            </a:r>
            <a:r>
              <a:rPr lang="it-IT" sz="1800" dirty="0" smtClean="0">
                <a:solidFill>
                  <a:schemeClr val="bg2"/>
                </a:solidFill>
              </a:rPr>
              <a:t> di </a:t>
            </a:r>
            <a:r>
              <a:rPr lang="it-IT" sz="1800" b="1" dirty="0" smtClean="0">
                <a:solidFill>
                  <a:schemeClr val="bg2"/>
                </a:solidFill>
              </a:rPr>
              <a:t>metodo</a:t>
            </a:r>
            <a:r>
              <a:rPr lang="it-IT" sz="1800" dirty="0" smtClean="0">
                <a:solidFill>
                  <a:schemeClr val="bg2"/>
                </a:solidFill>
              </a:rPr>
              <a:t>, </a:t>
            </a:r>
            <a:r>
              <a:rPr lang="it-IT" sz="1800" b="1" dirty="0" smtClean="0">
                <a:solidFill>
                  <a:schemeClr val="bg2"/>
                </a:solidFill>
              </a:rPr>
              <a:t>tecniche</a:t>
            </a:r>
            <a:r>
              <a:rPr lang="it-IT" sz="1800" dirty="0" smtClean="0">
                <a:solidFill>
                  <a:schemeClr val="bg2"/>
                </a:solidFill>
              </a:rPr>
              <a:t> e </a:t>
            </a:r>
            <a:r>
              <a:rPr lang="it-IT" sz="1800" b="1" dirty="0" smtClean="0">
                <a:solidFill>
                  <a:schemeClr val="bg2"/>
                </a:solidFill>
              </a:rPr>
              <a:t>organizzative</a:t>
            </a:r>
            <a:r>
              <a:rPr lang="it-IT" sz="1800" dirty="0" smtClean="0">
                <a:solidFill>
                  <a:schemeClr val="bg2"/>
                </a:solidFill>
              </a:rPr>
              <a:t> che </a:t>
            </a:r>
            <a:r>
              <a:rPr lang="it-IT" sz="1800" dirty="0">
                <a:solidFill>
                  <a:schemeClr val="bg2"/>
                </a:solidFill>
              </a:rPr>
              <a:t>hanno segnato una </a:t>
            </a:r>
            <a:r>
              <a:rPr lang="it-IT" sz="1800" b="1" dirty="0">
                <a:solidFill>
                  <a:schemeClr val="bg2"/>
                </a:solidFill>
              </a:rPr>
              <a:t>svolta</a:t>
            </a:r>
            <a:r>
              <a:rPr lang="it-IT" sz="1800" dirty="0">
                <a:solidFill>
                  <a:schemeClr val="bg2"/>
                </a:solidFill>
              </a:rPr>
              <a:t> nel percorso evolutivo dei </a:t>
            </a:r>
            <a:r>
              <a:rPr lang="it-IT" sz="1800" b="1" dirty="0">
                <a:solidFill>
                  <a:schemeClr val="bg2"/>
                </a:solidFill>
              </a:rPr>
              <a:t>censimenti economici </a:t>
            </a:r>
            <a:r>
              <a:rPr lang="it-IT" sz="1800" b="1" dirty="0" smtClean="0">
                <a:solidFill>
                  <a:schemeClr val="bg2"/>
                </a:solidFill>
              </a:rPr>
              <a:t>italiani</a:t>
            </a:r>
          </a:p>
          <a:p>
            <a:pPr marL="342900" indent="-342900" algn="just" eaLnBrk="1" hangingPunct="1">
              <a:lnSpc>
                <a:spcPct val="115000"/>
              </a:lnSpc>
              <a:buClr>
                <a:srgbClr val="CC0000"/>
              </a:buClr>
              <a:tabLst>
                <a:tab pos="266700" algn="l"/>
              </a:tabLst>
              <a:defRPr/>
            </a:pPr>
            <a:endParaRPr lang="it-IT" sz="1800" dirty="0" smtClean="0">
              <a:solidFill>
                <a:schemeClr val="bg2"/>
              </a:solidFill>
            </a:endParaRPr>
          </a:p>
          <a:p>
            <a:pPr algn="just" eaLnBrk="1" hangingPunct="1">
              <a:lnSpc>
                <a:spcPct val="115000"/>
              </a:lnSpc>
              <a:buClr>
                <a:srgbClr val="CC0000"/>
              </a:buClr>
              <a:tabLst>
                <a:tab pos="0" algn="l"/>
              </a:tabLst>
              <a:defRPr/>
            </a:pPr>
            <a:r>
              <a:rPr lang="it-IT" sz="1800" dirty="0" smtClean="0">
                <a:solidFill>
                  <a:schemeClr val="bg2"/>
                </a:solidFill>
              </a:rPr>
              <a:t>Come per il processo di rilevazione del censimento della popolazione, le nuove scelte adottate sono state sottoposte ad un’</a:t>
            </a:r>
            <a:r>
              <a:rPr lang="it-IT" sz="1800" b="1" dirty="0" smtClean="0">
                <a:solidFill>
                  <a:schemeClr val="bg2"/>
                </a:solidFill>
              </a:rPr>
              <a:t>indagine di valutazione </a:t>
            </a:r>
            <a:r>
              <a:rPr lang="it-IT" sz="1800" dirty="0" smtClean="0">
                <a:solidFill>
                  <a:schemeClr val="bg2"/>
                </a:solidFill>
              </a:rPr>
              <a:t>ex-post (</a:t>
            </a:r>
            <a:r>
              <a:rPr lang="it-IT" sz="1800" b="1" dirty="0" err="1" smtClean="0">
                <a:solidFill>
                  <a:schemeClr val="bg2"/>
                </a:solidFill>
              </a:rPr>
              <a:t>IValCis</a:t>
            </a:r>
            <a:r>
              <a:rPr lang="it-IT" sz="1800" b="1" dirty="0" smtClean="0">
                <a:solidFill>
                  <a:schemeClr val="bg2"/>
                </a:solidFill>
              </a:rPr>
              <a:t>) </a:t>
            </a:r>
            <a:r>
              <a:rPr lang="it-IT" sz="1800" dirty="0" smtClean="0">
                <a:solidFill>
                  <a:schemeClr val="bg2"/>
                </a:solidFill>
              </a:rPr>
              <a:t>volta a conoscere il </a:t>
            </a:r>
            <a:r>
              <a:rPr lang="it-IT" sz="1800" b="1" dirty="0" smtClean="0">
                <a:solidFill>
                  <a:schemeClr val="bg2"/>
                </a:solidFill>
              </a:rPr>
              <a:t>giudizio formulato dagli operatori censuari</a:t>
            </a:r>
            <a:endParaRPr lang="it-IT" sz="1800" dirty="0" smtClean="0">
              <a:solidFill>
                <a:schemeClr val="bg2"/>
              </a:solidFill>
            </a:endParaRPr>
          </a:p>
          <a:p>
            <a:pPr marL="342900" indent="-342900" algn="just" eaLnBrk="1" hangingPunct="1">
              <a:lnSpc>
                <a:spcPct val="115000"/>
              </a:lnSpc>
              <a:buClr>
                <a:srgbClr val="CC0000"/>
              </a:buClr>
              <a:tabLst>
                <a:tab pos="266700" algn="l"/>
              </a:tabLst>
              <a:defRPr/>
            </a:pPr>
            <a:endParaRPr lang="en-US" sz="1800" dirty="0">
              <a:solidFill>
                <a:schemeClr val="bg2"/>
              </a:solidFill>
            </a:endParaRPr>
          </a:p>
          <a:p>
            <a:pPr algn="just" eaLnBrk="1" hangingPunct="1">
              <a:buClr>
                <a:srgbClr val="CC0000"/>
              </a:buClr>
              <a:tabLst>
                <a:tab pos="266700" algn="l"/>
              </a:tabLst>
              <a:defRPr/>
            </a:pPr>
            <a:endParaRPr lang="it-IT" sz="1800" dirty="0">
              <a:solidFill>
                <a:schemeClr val="bg2"/>
              </a:solidFill>
            </a:endParaRPr>
          </a:p>
        </p:txBody>
      </p:sp>
      <p:sp>
        <p:nvSpPr>
          <p:cNvPr id="8" name="Text Box 6"/>
          <p:cNvSpPr txBox="1">
            <a:spLocks noChangeArrowheads="1"/>
          </p:cNvSpPr>
          <p:nvPr/>
        </p:nvSpPr>
        <p:spPr bwMode="auto">
          <a:xfrm>
            <a:off x="6084000" y="5950800"/>
            <a:ext cx="2880488" cy="307975"/>
          </a:xfrm>
          <a:prstGeom prst="rect">
            <a:avLst/>
          </a:prstGeom>
          <a:noFill/>
          <a:ln w="9525">
            <a:noFill/>
            <a:miter lim="800000"/>
            <a:headEnd/>
            <a:tailEnd/>
          </a:ln>
        </p:spPr>
        <p:txBody>
          <a:bodyPr wrap="square">
            <a:spAutoFit/>
          </a:bodyPr>
          <a:lstStyle/>
          <a:p>
            <a:pPr>
              <a:spcBef>
                <a:spcPct val="50000"/>
              </a:spcBef>
            </a:pPr>
            <a:r>
              <a:rPr lang="it-IT" sz="1400" dirty="0" smtClean="0">
                <a:solidFill>
                  <a:srgbClr val="CA0A20"/>
                </a:solidFill>
                <a:latin typeface="Courier New" pitchFamily="49" charset="0"/>
              </a:rPr>
              <a:t>Bolzano, 24 </a:t>
            </a:r>
            <a:r>
              <a:rPr lang="it-IT" sz="1400" dirty="0" smtClean="0">
                <a:solidFill>
                  <a:srgbClr val="CA0A20"/>
                </a:solidFill>
                <a:latin typeface="Courier New" pitchFamily="49" charset="0"/>
              </a:rPr>
              <a:t>Luglio 2014</a:t>
            </a:r>
            <a:endParaRPr lang="it-IT" sz="1400" dirty="0">
              <a:solidFill>
                <a:srgbClr val="CA0A20"/>
              </a:solidFill>
              <a:latin typeface="Courier New" pitchFamily="49"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457200" y="260350"/>
            <a:ext cx="8686800" cy="719138"/>
          </a:xfrm>
          <a:prstGeom prst="rect">
            <a:avLst/>
          </a:prstGeom>
          <a:noFill/>
          <a:ln>
            <a:noFill/>
          </a:ln>
          <a:extLst/>
        </p:spPr>
        <p:txBody>
          <a:bodyPr lIns="0" tIns="0" rIns="0" bIns="0" anchor="ctr"/>
          <a:lstStyle/>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r>
              <a:rPr lang="it-IT" sz="2200" b="1" dirty="0" smtClean="0">
                <a:solidFill>
                  <a:srgbClr val="CC0000"/>
                </a:solidFill>
                <a:latin typeface="+mj-lt"/>
                <a:ea typeface="ＭＳ Ｐゴシック" charset="0"/>
              </a:rPr>
              <a:t>Conclusioni</a:t>
            </a: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r>
              <a:rPr lang="it-IT" sz="2200" b="1" dirty="0">
                <a:solidFill>
                  <a:srgbClr val="CC0000"/>
                </a:solidFill>
                <a:latin typeface="+mj-lt"/>
                <a:ea typeface="ＭＳ Ｐゴシック" charset="0"/>
              </a:rPr>
              <a:t> </a:t>
            </a:r>
          </a:p>
        </p:txBody>
      </p:sp>
      <p:sp>
        <p:nvSpPr>
          <p:cNvPr id="16388"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pic>
        <p:nvPicPr>
          <p:cNvPr id="16389" name="Immagine 15" descr="logo_censimento_istat_payoff.jpg"/>
          <p:cNvPicPr>
            <a:picLocks noChangeAspect="1"/>
          </p:cNvPicPr>
          <p:nvPr/>
        </p:nvPicPr>
        <p:blipFill>
          <a:blip r:embed="rId3"/>
          <a:srcRect b="18076"/>
          <a:stretch>
            <a:fillRect/>
          </a:stretch>
        </p:blipFill>
        <p:spPr bwMode="auto">
          <a:xfrm>
            <a:off x="457200" y="5911850"/>
            <a:ext cx="2817813" cy="679450"/>
          </a:xfrm>
          <a:prstGeom prst="rect">
            <a:avLst/>
          </a:prstGeom>
          <a:noFill/>
          <a:ln w="9525">
            <a:noFill/>
            <a:miter lim="800000"/>
            <a:headEnd/>
            <a:tailEnd/>
          </a:ln>
        </p:spPr>
      </p:pic>
      <p:sp>
        <p:nvSpPr>
          <p:cNvPr id="12" name="CasellaDiTesto 11"/>
          <p:cNvSpPr txBox="1"/>
          <p:nvPr/>
        </p:nvSpPr>
        <p:spPr>
          <a:xfrm>
            <a:off x="424926" y="1405513"/>
            <a:ext cx="8338074" cy="3323987"/>
          </a:xfrm>
          <a:prstGeom prst="rect">
            <a:avLst/>
          </a:prstGeom>
          <a:noFill/>
        </p:spPr>
        <p:txBody>
          <a:bodyPr wrap="square" rtlCol="0">
            <a:spAutoFit/>
          </a:bodyPr>
          <a:lstStyle/>
          <a:p>
            <a:pPr>
              <a:buFont typeface="Wingdings" pitchFamily="2" charset="2"/>
              <a:buChar char="ü"/>
            </a:pPr>
            <a:r>
              <a:rPr lang="it-IT" dirty="0" smtClean="0"/>
              <a:t> </a:t>
            </a:r>
            <a:r>
              <a:rPr lang="it-IT" sz="2000" b="1" dirty="0">
                <a:solidFill>
                  <a:srgbClr val="CC0000"/>
                </a:solidFill>
                <a:latin typeface="+mj-lt"/>
                <a:ea typeface="ＭＳ Ｐゴシック" charset="0"/>
              </a:rPr>
              <a:t>Tasso di restituzione questionari: </a:t>
            </a:r>
            <a:r>
              <a:rPr lang="it-IT" sz="2000" b="1" dirty="0" smtClean="0">
                <a:solidFill>
                  <a:srgbClr val="CC0000"/>
                </a:solidFill>
                <a:latin typeface="+mj-lt"/>
                <a:ea typeface="ＭＳ Ｐゴシック" charset="0"/>
              </a:rPr>
              <a:t>Bolzano 90.8%, Italia 84.9</a:t>
            </a:r>
            <a:r>
              <a:rPr lang="it-IT" sz="2000" b="1" dirty="0">
                <a:solidFill>
                  <a:srgbClr val="CC0000"/>
                </a:solidFill>
                <a:latin typeface="+mj-lt"/>
                <a:ea typeface="ＭＳ Ｐゴシック" charset="0"/>
              </a:rPr>
              <a:t>%</a:t>
            </a:r>
          </a:p>
          <a:p>
            <a:pPr marL="342900" indent="-342900">
              <a:buFont typeface="Wingdings" pitchFamily="2" charset="2"/>
              <a:buChar char="§"/>
            </a:pPr>
            <a:r>
              <a:rPr lang="it-IT" sz="1900" dirty="0" smtClean="0"/>
              <a:t>Canale Web</a:t>
            </a:r>
            <a:r>
              <a:rPr lang="it-IT" sz="1900" b="1" dirty="0" smtClean="0"/>
              <a:t>: </a:t>
            </a:r>
            <a:r>
              <a:rPr lang="it-IT" sz="1900" b="1" dirty="0"/>
              <a:t>	</a:t>
            </a:r>
            <a:r>
              <a:rPr lang="it-IT" sz="1900" b="1" dirty="0" smtClean="0"/>
              <a:t>	</a:t>
            </a:r>
            <a:r>
              <a:rPr lang="it-IT" sz="1900" dirty="0" smtClean="0"/>
              <a:t>Bolzano 57.3%, Italia 66.4%</a:t>
            </a:r>
          </a:p>
          <a:p>
            <a:pPr marL="342900" indent="-342900">
              <a:buFont typeface="Wingdings" pitchFamily="2" charset="2"/>
              <a:buChar char="§"/>
            </a:pPr>
            <a:r>
              <a:rPr lang="it-IT" sz="1900" dirty="0" smtClean="0"/>
              <a:t>Canale Punti di ritiro: 	Bolzano 17,3%, </a:t>
            </a:r>
            <a:r>
              <a:rPr lang="it-IT" sz="1900" dirty="0"/>
              <a:t>Italia </a:t>
            </a:r>
            <a:r>
              <a:rPr lang="it-IT" sz="1900" dirty="0" smtClean="0"/>
              <a:t>11.1%</a:t>
            </a:r>
          </a:p>
          <a:p>
            <a:pPr marL="342900" indent="-342900">
              <a:buFont typeface="Wingdings" pitchFamily="2" charset="2"/>
              <a:buChar char="§"/>
            </a:pPr>
            <a:endParaRPr lang="it-IT" dirty="0"/>
          </a:p>
          <a:p>
            <a:pPr>
              <a:buFont typeface="Wingdings" pitchFamily="2" charset="2"/>
              <a:buChar char="ü"/>
            </a:pPr>
            <a:r>
              <a:rPr lang="it-IT" dirty="0" smtClean="0"/>
              <a:t> </a:t>
            </a:r>
            <a:r>
              <a:rPr lang="it-IT" sz="2000" b="1" dirty="0" smtClean="0">
                <a:solidFill>
                  <a:srgbClr val="CC0000"/>
                </a:solidFill>
                <a:latin typeface="+mj-lt"/>
                <a:ea typeface="ＭＳ Ｐゴシック" charset="0"/>
              </a:rPr>
              <a:t>Valutazione ex-post</a:t>
            </a:r>
            <a:endParaRPr lang="it-IT" sz="2000" b="1" dirty="0">
              <a:solidFill>
                <a:srgbClr val="CC0000"/>
              </a:solidFill>
              <a:latin typeface="+mj-lt"/>
              <a:ea typeface="ＭＳ Ｐゴシック" charset="0"/>
            </a:endParaRPr>
          </a:p>
          <a:p>
            <a:pPr marL="342900" indent="-342900">
              <a:buFont typeface="Wingdings" pitchFamily="2" charset="2"/>
              <a:buChar char="§"/>
            </a:pPr>
            <a:r>
              <a:rPr lang="it-IT" sz="1900" dirty="0" smtClean="0"/>
              <a:t>Punto di forza:         	 Organizzazione 6.0 </a:t>
            </a:r>
          </a:p>
          <a:p>
            <a:pPr marL="342900" indent="-342900">
              <a:buFont typeface="Wingdings" pitchFamily="2" charset="2"/>
              <a:buChar char="§"/>
            </a:pPr>
            <a:r>
              <a:rPr lang="it-IT" sz="1900" dirty="0" smtClean="0"/>
              <a:t>Punto di «debolezza»: Innovazioni 4.6 (</a:t>
            </a:r>
            <a:r>
              <a:rPr lang="it-IT" sz="1900" dirty="0" err="1" smtClean="0"/>
              <a:t>Sgr</a:t>
            </a:r>
            <a:r>
              <a:rPr lang="it-IT" sz="1900" dirty="0" smtClean="0"/>
              <a:t> 6.0, Consegna Poste e Liste 2.0)</a:t>
            </a:r>
          </a:p>
          <a:p>
            <a:pPr marL="342900" indent="-342900">
              <a:buFont typeface="Wingdings" pitchFamily="2" charset="2"/>
              <a:buChar char="§"/>
            </a:pPr>
            <a:r>
              <a:rPr lang="it-IT" sz="1900" dirty="0" smtClean="0"/>
              <a:t>Maggior gradimento rispetto al dato nazionale (Bolzano 5.3, Italia 4.9)</a:t>
            </a:r>
          </a:p>
          <a:p>
            <a:endParaRPr lang="it-IT" dirty="0" smtClean="0"/>
          </a:p>
        </p:txBody>
      </p:sp>
      <p:sp>
        <p:nvSpPr>
          <p:cNvPr id="8" name="Text Box 6"/>
          <p:cNvSpPr txBox="1">
            <a:spLocks noChangeArrowheads="1"/>
          </p:cNvSpPr>
          <p:nvPr/>
        </p:nvSpPr>
        <p:spPr bwMode="auto">
          <a:xfrm>
            <a:off x="6084000" y="5950800"/>
            <a:ext cx="2880488" cy="307975"/>
          </a:xfrm>
          <a:prstGeom prst="rect">
            <a:avLst/>
          </a:prstGeom>
          <a:noFill/>
          <a:ln w="9525">
            <a:noFill/>
            <a:miter lim="800000"/>
            <a:headEnd/>
            <a:tailEnd/>
          </a:ln>
        </p:spPr>
        <p:txBody>
          <a:bodyPr wrap="square">
            <a:spAutoFit/>
          </a:bodyPr>
          <a:lstStyle/>
          <a:p>
            <a:pPr>
              <a:spcBef>
                <a:spcPct val="50000"/>
              </a:spcBef>
            </a:pPr>
            <a:r>
              <a:rPr lang="it-IT" sz="1400" dirty="0" smtClean="0">
                <a:solidFill>
                  <a:srgbClr val="CA0A20"/>
                </a:solidFill>
                <a:latin typeface="Courier New" pitchFamily="49" charset="0"/>
              </a:rPr>
              <a:t>Bolzano, 24 </a:t>
            </a:r>
            <a:r>
              <a:rPr lang="it-IT" sz="1400" dirty="0" smtClean="0">
                <a:solidFill>
                  <a:srgbClr val="CA0A20"/>
                </a:solidFill>
                <a:latin typeface="Courier New" pitchFamily="49" charset="0"/>
              </a:rPr>
              <a:t>Luglio 2014</a:t>
            </a:r>
            <a:endParaRPr lang="it-IT" sz="1400" dirty="0">
              <a:solidFill>
                <a:srgbClr val="CA0A20"/>
              </a:solidFill>
              <a:latin typeface="Courier New" pitchFamily="49" charset="0"/>
            </a:endParaRPr>
          </a:p>
        </p:txBody>
      </p:sp>
    </p:spTree>
    <p:extLst>
      <p:ext uri="{BB962C8B-B14F-4D97-AF65-F5344CB8AC3E}">
        <p14:creationId xmlns:p14="http://schemas.microsoft.com/office/powerpoint/2010/main" val="157338066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dissolve">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
                                            <p:txEl>
                                              <p:pRg st="1" end="1"/>
                                            </p:txEl>
                                          </p:spTgt>
                                        </p:tgtEl>
                                        <p:attrNameLst>
                                          <p:attrName>style.visibility</p:attrName>
                                        </p:attrNameLst>
                                      </p:cBhvr>
                                      <p:to>
                                        <p:strVal val="visible"/>
                                      </p:to>
                                    </p:set>
                                    <p:animEffect transition="in" filter="dissolve">
                                      <p:cBhvr>
                                        <p:cTn id="12" dur="500"/>
                                        <p:tgtEl>
                                          <p:spTgt spid="1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animEffect transition="in" filter="dissolve">
                                      <p:cBhvr>
                                        <p:cTn id="17" dur="500"/>
                                        <p:tgtEl>
                                          <p:spTgt spid="1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2">
                                            <p:txEl>
                                              <p:pRg st="4" end="4"/>
                                            </p:txEl>
                                          </p:spTgt>
                                        </p:tgtEl>
                                        <p:attrNameLst>
                                          <p:attrName>style.visibility</p:attrName>
                                        </p:attrNameLst>
                                      </p:cBhvr>
                                      <p:to>
                                        <p:strVal val="visible"/>
                                      </p:to>
                                    </p:set>
                                    <p:animEffect transition="in" filter="dissolve">
                                      <p:cBhvr>
                                        <p:cTn id="22" dur="500"/>
                                        <p:tgtEl>
                                          <p:spTgt spid="1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2">
                                            <p:txEl>
                                              <p:pRg st="5" end="5"/>
                                            </p:txEl>
                                          </p:spTgt>
                                        </p:tgtEl>
                                        <p:attrNameLst>
                                          <p:attrName>style.visibility</p:attrName>
                                        </p:attrNameLst>
                                      </p:cBhvr>
                                      <p:to>
                                        <p:strVal val="visible"/>
                                      </p:to>
                                    </p:set>
                                    <p:animEffect transition="in" filter="dissolve">
                                      <p:cBhvr>
                                        <p:cTn id="27" dur="500"/>
                                        <p:tgtEl>
                                          <p:spTgt spid="1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2">
                                            <p:txEl>
                                              <p:pRg st="6" end="6"/>
                                            </p:txEl>
                                          </p:spTgt>
                                        </p:tgtEl>
                                        <p:attrNameLst>
                                          <p:attrName>style.visibility</p:attrName>
                                        </p:attrNameLst>
                                      </p:cBhvr>
                                      <p:to>
                                        <p:strVal val="visible"/>
                                      </p:to>
                                    </p:set>
                                    <p:animEffect transition="in" filter="dissolve">
                                      <p:cBhvr>
                                        <p:cTn id="32" dur="500"/>
                                        <p:tgtEl>
                                          <p:spTgt spid="12">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2">
                                            <p:txEl>
                                              <p:pRg st="7" end="7"/>
                                            </p:txEl>
                                          </p:spTgt>
                                        </p:tgtEl>
                                        <p:attrNameLst>
                                          <p:attrName>style.visibility</p:attrName>
                                        </p:attrNameLst>
                                      </p:cBhvr>
                                      <p:to>
                                        <p:strVal val="visible"/>
                                      </p:to>
                                    </p:set>
                                    <p:animEffect transition="in" filter="dissolve">
                                      <p:cBhvr>
                                        <p:cTn id="37" dur="500"/>
                                        <p:tgtEl>
                                          <p:spTgt spid="1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421704" y="188640"/>
            <a:ext cx="8686800" cy="935162"/>
          </a:xfrm>
          <a:prstGeom prst="rect">
            <a:avLst/>
          </a:prstGeom>
          <a:noFill/>
          <a:ln>
            <a:noFill/>
          </a:ln>
          <a:extLst/>
        </p:spPr>
        <p:txBody>
          <a:bodyPr lIns="0" tIns="0" rIns="0" bIns="0" anchor="ctr"/>
          <a:lstStyle/>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r>
              <a:rPr lang="it-IT" sz="2200" b="1" dirty="0" smtClean="0">
                <a:solidFill>
                  <a:srgbClr val="CC0000"/>
                </a:solidFill>
                <a:latin typeface="+mj-lt"/>
                <a:ea typeface="ＭＳ Ｐゴシック" charset="0"/>
              </a:rPr>
              <a:t>Le prospettive</a:t>
            </a:r>
            <a:endParaRPr lang="it-IT" sz="2200" b="1" dirty="0">
              <a:solidFill>
                <a:srgbClr val="CC0000"/>
              </a:solidFill>
              <a:latin typeface="+mj-lt"/>
              <a:ea typeface="ＭＳ Ｐゴシック" charset="0"/>
            </a:endParaRPr>
          </a:p>
          <a:p>
            <a:pPr marL="266700" indent="-266700" eaLnBrk="1" hangingPunct="1">
              <a:tabLst>
                <a:tab pos="266700" algn="l"/>
              </a:tabLst>
              <a:defRPr/>
            </a:pPr>
            <a:r>
              <a:rPr lang="it-IT" sz="1600" b="1" dirty="0"/>
              <a:t>Grado d’interesse </a:t>
            </a:r>
            <a:r>
              <a:rPr lang="it-IT" sz="1600" b="1" dirty="0" smtClean="0"/>
              <a:t>delle province trentine nei </a:t>
            </a:r>
            <a:r>
              <a:rPr lang="it-IT" sz="1600" b="1" dirty="0"/>
              <a:t>confronti del CIS e grado di utilità del</a:t>
            </a:r>
          </a:p>
          <a:p>
            <a:pPr marL="266700" indent="-266700" eaLnBrk="1" hangingPunct="1">
              <a:tabLst>
                <a:tab pos="266700" algn="l"/>
              </a:tabLst>
              <a:defRPr/>
            </a:pPr>
            <a:r>
              <a:rPr lang="it-IT" sz="1600" b="1" dirty="0"/>
              <a:t>coinvolgimento </a:t>
            </a:r>
            <a:r>
              <a:rPr lang="it-IT" sz="1600" b="1" dirty="0" smtClean="0"/>
              <a:t>nelle </a:t>
            </a:r>
            <a:r>
              <a:rPr lang="it-IT" sz="1600" b="1" dirty="0"/>
              <a:t>future rilevazioni </a:t>
            </a:r>
            <a:r>
              <a:rPr lang="it-IT" sz="1600" b="1" dirty="0" smtClean="0"/>
              <a:t>censuarie</a:t>
            </a:r>
            <a:endParaRPr lang="it-IT" sz="1600" b="1" dirty="0"/>
          </a:p>
          <a:p>
            <a:pPr marL="266700" indent="-266700" eaLnBrk="1" hangingPunct="1">
              <a:tabLst>
                <a:tab pos="266700" algn="l"/>
              </a:tabLst>
              <a:defRPr/>
            </a:pPr>
            <a:r>
              <a:rPr lang="it-IT" sz="1600" i="1" dirty="0"/>
              <a:t>(valori medi nella scala da 1 = minimo a 6 = massimo)</a:t>
            </a:r>
            <a:endParaRPr lang="it-IT" sz="1600" b="1" dirty="0"/>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r>
              <a:rPr lang="it-IT" sz="2200" b="1" dirty="0">
                <a:solidFill>
                  <a:srgbClr val="CC0000"/>
                </a:solidFill>
                <a:latin typeface="+mj-lt"/>
                <a:ea typeface="ＭＳ Ｐゴシック" charset="0"/>
              </a:rPr>
              <a:t> </a:t>
            </a:r>
          </a:p>
        </p:txBody>
      </p:sp>
      <p:sp>
        <p:nvSpPr>
          <p:cNvPr id="3075" name="Rectangle 14"/>
          <p:cNvSpPr>
            <a:spLocks noChangeArrowheads="1"/>
          </p:cNvSpPr>
          <p:nvPr/>
        </p:nvSpPr>
        <p:spPr bwMode="auto">
          <a:xfrm>
            <a:off x="468313" y="1052513"/>
            <a:ext cx="8280400" cy="3529012"/>
          </a:xfrm>
          <a:prstGeom prst="rect">
            <a:avLst/>
          </a:prstGeom>
          <a:noFill/>
          <a:ln>
            <a:noFill/>
          </a:ln>
          <a:extLst/>
        </p:spPr>
        <p:txBody>
          <a:bodyPr lIns="0" tIns="0" rIns="0" bIns="0"/>
          <a:lstStyle/>
          <a:p>
            <a:pPr marL="342900" indent="-342900" algn="just" eaLnBrk="1" hangingPunct="1">
              <a:lnSpc>
                <a:spcPct val="115000"/>
              </a:lnSpc>
              <a:buClr>
                <a:srgbClr val="CC0000"/>
              </a:buClr>
              <a:buFont typeface="Wingdings" pitchFamily="2" charset="2"/>
              <a:buChar char="ü"/>
              <a:tabLst>
                <a:tab pos="266700" algn="l"/>
              </a:tabLst>
              <a:defRPr/>
            </a:pPr>
            <a:endParaRPr lang="en-US" sz="1800">
              <a:solidFill>
                <a:schemeClr val="bg2"/>
              </a:solidFill>
            </a:endParaRPr>
          </a:p>
          <a:p>
            <a:pPr marL="342900" indent="-342900" algn="just" eaLnBrk="1" hangingPunct="1">
              <a:lnSpc>
                <a:spcPct val="115000"/>
              </a:lnSpc>
              <a:buClr>
                <a:srgbClr val="CC0000"/>
              </a:buClr>
              <a:buFont typeface="Wingdings" pitchFamily="2" charset="2"/>
              <a:buChar char="ü"/>
              <a:tabLst>
                <a:tab pos="266700" algn="l"/>
              </a:tabLst>
              <a:defRPr/>
            </a:pPr>
            <a:endParaRPr lang="en-US" sz="1800" dirty="0">
              <a:solidFill>
                <a:schemeClr val="bg2"/>
              </a:solidFill>
            </a:endParaRPr>
          </a:p>
          <a:p>
            <a:pPr marL="342900" indent="-342900" eaLnBrk="1" hangingPunct="1">
              <a:buClr>
                <a:srgbClr val="CC0000"/>
              </a:buClr>
              <a:buFont typeface="Wingdings" pitchFamily="2" charset="2"/>
              <a:buChar char="ü"/>
              <a:tabLst>
                <a:tab pos="266700" algn="l"/>
              </a:tabLst>
              <a:defRPr/>
            </a:pPr>
            <a:endParaRPr lang="it-IT" sz="1800" dirty="0">
              <a:solidFill>
                <a:schemeClr val="bg2"/>
              </a:solidFill>
            </a:endParaRPr>
          </a:p>
          <a:p>
            <a:pPr algn="just" eaLnBrk="1" hangingPunct="1">
              <a:buClr>
                <a:srgbClr val="CC0000"/>
              </a:buClr>
              <a:tabLst>
                <a:tab pos="266700" algn="l"/>
              </a:tabLst>
              <a:defRPr/>
            </a:pPr>
            <a:endParaRPr lang="it-IT" sz="1800" dirty="0">
              <a:solidFill>
                <a:schemeClr val="bg2"/>
              </a:solidFill>
            </a:endParaRPr>
          </a:p>
        </p:txBody>
      </p:sp>
      <p:sp>
        <p:nvSpPr>
          <p:cNvPr id="16388"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pic>
        <p:nvPicPr>
          <p:cNvPr id="16389" name="Immagine 15" descr="logo_censimento_istat_payoff.jpg"/>
          <p:cNvPicPr>
            <a:picLocks noChangeAspect="1"/>
          </p:cNvPicPr>
          <p:nvPr/>
        </p:nvPicPr>
        <p:blipFill>
          <a:blip r:embed="rId3"/>
          <a:srcRect b="18076"/>
          <a:stretch>
            <a:fillRect/>
          </a:stretch>
        </p:blipFill>
        <p:spPr bwMode="auto">
          <a:xfrm>
            <a:off x="457200" y="5911850"/>
            <a:ext cx="2817813" cy="679450"/>
          </a:xfrm>
          <a:prstGeom prst="rect">
            <a:avLst/>
          </a:prstGeom>
          <a:noFill/>
          <a:ln w="9525">
            <a:noFill/>
            <a:miter lim="800000"/>
            <a:headEnd/>
            <a:tailEnd/>
          </a:ln>
        </p:spPr>
      </p:pic>
      <p:sp>
        <p:nvSpPr>
          <p:cNvPr id="10" name="Rettangolo 9"/>
          <p:cNvSpPr/>
          <p:nvPr/>
        </p:nvSpPr>
        <p:spPr bwMode="auto">
          <a:xfrm>
            <a:off x="5868143" y="3651808"/>
            <a:ext cx="2880569" cy="720080"/>
          </a:xfrm>
          <a:prstGeom prst="rect">
            <a:avLst/>
          </a:prstGeom>
          <a:solidFill>
            <a:srgbClr val="FFFF00">
              <a:alpha val="73000"/>
            </a:srgb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it-IT" sz="1800" i="0" u="none" strike="noStrike" cap="none" normalizeH="0" baseline="0" dirty="0" smtClean="0">
                <a:ln>
                  <a:noFill/>
                </a:ln>
                <a:solidFill>
                  <a:srgbClr val="000000"/>
                </a:solidFill>
                <a:effectLst/>
                <a:latin typeface="Arial" charset="0"/>
                <a:ea typeface="ＭＳ Ｐゴシック" charset="0"/>
                <a:cs typeface="ＭＳ Ｐゴシック" charset="0"/>
              </a:rPr>
              <a:t>Alto grado</a:t>
            </a:r>
            <a:r>
              <a:rPr kumimoji="0" lang="it-IT" sz="1800" i="0" u="none" strike="noStrike" cap="none" normalizeH="0" dirty="0" smtClean="0">
                <a:ln>
                  <a:noFill/>
                </a:ln>
                <a:solidFill>
                  <a:srgbClr val="000000"/>
                </a:solidFill>
                <a:effectLst/>
                <a:latin typeface="Arial" charset="0"/>
                <a:ea typeface="ＭＳ Ｐゴシック" charset="0"/>
                <a:cs typeface="ＭＳ Ｐゴシック" charset="0"/>
              </a:rPr>
              <a:t> di interesse e di coinvolgimento </a:t>
            </a:r>
            <a:r>
              <a:rPr kumimoji="0" lang="it-IT" sz="1800" i="0" u="none" strike="noStrike" cap="none" normalizeH="0" baseline="0" dirty="0" smtClean="0">
                <a:ln>
                  <a:noFill/>
                </a:ln>
                <a:solidFill>
                  <a:srgbClr val="000000"/>
                </a:solidFill>
                <a:effectLst/>
                <a:latin typeface="Arial" charset="0"/>
                <a:ea typeface="ＭＳ Ｐゴシック" charset="0"/>
                <a:cs typeface="ＭＳ Ｐゴシック" charset="0"/>
              </a:rPr>
              <a:t>per CIS</a:t>
            </a:r>
            <a:endParaRPr kumimoji="0" lang="it-IT" sz="1800" i="0" u="none" strike="noStrike" cap="none" normalizeH="0" baseline="0" dirty="0">
              <a:ln>
                <a:noFill/>
              </a:ln>
              <a:solidFill>
                <a:srgbClr val="000000"/>
              </a:solidFill>
              <a:effectLst/>
              <a:latin typeface="Arial" charset="0"/>
              <a:ea typeface="ＭＳ Ｐゴシック" charset="0"/>
              <a:cs typeface="ＭＳ Ｐゴシック"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1786384"/>
            <a:ext cx="8522020" cy="3730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 Box 6"/>
          <p:cNvSpPr txBox="1">
            <a:spLocks noChangeArrowheads="1"/>
          </p:cNvSpPr>
          <p:nvPr/>
        </p:nvSpPr>
        <p:spPr bwMode="auto">
          <a:xfrm>
            <a:off x="6084000" y="5950800"/>
            <a:ext cx="2880488" cy="307975"/>
          </a:xfrm>
          <a:prstGeom prst="rect">
            <a:avLst/>
          </a:prstGeom>
          <a:noFill/>
          <a:ln w="9525">
            <a:noFill/>
            <a:miter lim="800000"/>
            <a:headEnd/>
            <a:tailEnd/>
          </a:ln>
        </p:spPr>
        <p:txBody>
          <a:bodyPr wrap="square">
            <a:spAutoFit/>
          </a:bodyPr>
          <a:lstStyle/>
          <a:p>
            <a:pPr>
              <a:spcBef>
                <a:spcPct val="50000"/>
              </a:spcBef>
            </a:pPr>
            <a:r>
              <a:rPr lang="it-IT" sz="1400" dirty="0" smtClean="0">
                <a:solidFill>
                  <a:srgbClr val="CA0A20"/>
                </a:solidFill>
                <a:latin typeface="Courier New" pitchFamily="49" charset="0"/>
              </a:rPr>
              <a:t>Bolzano, 24 </a:t>
            </a:r>
            <a:r>
              <a:rPr lang="it-IT" sz="1400" dirty="0" smtClean="0">
                <a:solidFill>
                  <a:srgbClr val="CA0A20"/>
                </a:solidFill>
                <a:latin typeface="Courier New" pitchFamily="49" charset="0"/>
              </a:rPr>
              <a:t>Luglio 2014</a:t>
            </a:r>
            <a:endParaRPr lang="it-IT" sz="1400" dirty="0">
              <a:solidFill>
                <a:srgbClr val="CA0A20"/>
              </a:solidFill>
              <a:latin typeface="Courier New" pitchFamily="49"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dissolv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pic>
        <p:nvPicPr>
          <p:cNvPr id="17414" name="Immagine 15" descr="logo_censimento_istat_payoff.jpg"/>
          <p:cNvPicPr>
            <a:picLocks noChangeAspect="1"/>
          </p:cNvPicPr>
          <p:nvPr/>
        </p:nvPicPr>
        <p:blipFill>
          <a:blip r:embed="rId3"/>
          <a:srcRect b="18076"/>
          <a:stretch>
            <a:fillRect/>
          </a:stretch>
        </p:blipFill>
        <p:spPr bwMode="auto">
          <a:xfrm>
            <a:off x="457200" y="5911850"/>
            <a:ext cx="2817813" cy="679450"/>
          </a:xfrm>
          <a:prstGeom prst="rect">
            <a:avLst/>
          </a:prstGeom>
          <a:noFill/>
          <a:ln w="9525">
            <a:noFill/>
            <a:miter lim="800000"/>
            <a:headEnd/>
            <a:tailEnd/>
          </a:ln>
        </p:spPr>
      </p:pic>
      <p:sp>
        <p:nvSpPr>
          <p:cNvPr id="13" name="Rectangle 14"/>
          <p:cNvSpPr>
            <a:spLocks noChangeArrowheads="1"/>
          </p:cNvSpPr>
          <p:nvPr/>
        </p:nvSpPr>
        <p:spPr bwMode="auto">
          <a:xfrm>
            <a:off x="457200" y="1988840"/>
            <a:ext cx="8686800" cy="288032"/>
          </a:xfrm>
          <a:prstGeom prst="rect">
            <a:avLst/>
          </a:prstGeom>
          <a:noFill/>
          <a:ln>
            <a:noFill/>
          </a:ln>
          <a:extLst/>
        </p:spPr>
        <p:txBody>
          <a:bodyPr lIns="0" tIns="0" rIns="0" bIns="0" anchor="ctr"/>
          <a:lstStyle/>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r>
              <a:rPr lang="it-IT" sz="2200" b="1" dirty="0" smtClean="0">
                <a:solidFill>
                  <a:srgbClr val="CC0000"/>
                </a:solidFill>
                <a:latin typeface="+mj-lt"/>
                <a:ea typeface="ＭＳ Ｐゴシック" charset="0"/>
              </a:rPr>
              <a:t>Grazie per la vostra attenzione!</a:t>
            </a:r>
          </a:p>
          <a:p>
            <a:pPr marL="266700" indent="-266700" eaLnBrk="1" hangingPunct="1">
              <a:tabLst>
                <a:tab pos="266700" algn="l"/>
              </a:tabLst>
              <a:defRPr/>
            </a:pPr>
            <a:endParaRPr lang="it-IT" sz="2200" b="1" dirty="0" smtClean="0">
              <a:solidFill>
                <a:srgbClr val="CC0000"/>
              </a:solidFill>
              <a:latin typeface="+mj-lt"/>
              <a:ea typeface="ＭＳ Ｐゴシック" charset="0"/>
            </a:endParaRPr>
          </a:p>
          <a:p>
            <a:pPr marL="266700" indent="-266700" eaLnBrk="1" hangingPunct="1">
              <a:tabLst>
                <a:tab pos="266700" algn="l"/>
              </a:tabLst>
              <a:defRPr/>
            </a:pPr>
            <a:endParaRPr lang="it-IT" sz="2200" b="1" dirty="0" smtClean="0">
              <a:solidFill>
                <a:srgbClr val="CC0000"/>
              </a:solidFill>
              <a:latin typeface="+mj-lt"/>
              <a:ea typeface="ＭＳ Ｐゴシック" charset="0"/>
            </a:endParaRPr>
          </a:p>
          <a:p>
            <a:pPr marL="266700" indent="-266700" eaLnBrk="1" hangingPunct="1">
              <a:tabLst>
                <a:tab pos="266700" algn="l"/>
              </a:tabLst>
              <a:defRPr/>
            </a:pPr>
            <a:endParaRPr lang="it-IT" sz="1600" b="1" dirty="0"/>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a:p>
            <a:pPr marL="266700" indent="-266700" eaLnBrk="1" hangingPunct="1">
              <a:tabLst>
                <a:tab pos="266700" algn="l"/>
              </a:tabLst>
              <a:defRPr/>
            </a:pPr>
            <a:r>
              <a:rPr lang="it-IT" sz="2200" b="1" dirty="0">
                <a:solidFill>
                  <a:srgbClr val="CC0000"/>
                </a:solidFill>
                <a:latin typeface="+mj-lt"/>
                <a:ea typeface="ＭＳ Ｐゴシック" charset="0"/>
              </a:rPr>
              <a:t> </a:t>
            </a:r>
          </a:p>
        </p:txBody>
      </p:sp>
      <p:sp>
        <p:nvSpPr>
          <p:cNvPr id="7" name="Text Box 16"/>
          <p:cNvSpPr txBox="1">
            <a:spLocks noChangeArrowheads="1"/>
          </p:cNvSpPr>
          <p:nvPr/>
        </p:nvSpPr>
        <p:spPr bwMode="auto">
          <a:xfrm>
            <a:off x="457199" y="4419600"/>
            <a:ext cx="2817813" cy="1308050"/>
          </a:xfrm>
          <a:prstGeom prst="rect">
            <a:avLst/>
          </a:prstGeom>
          <a:noFill/>
          <a:ln w="9525">
            <a:noFill/>
            <a:miter lim="800000"/>
            <a:headEnd/>
            <a:tailEnd/>
          </a:ln>
        </p:spPr>
        <p:txBody>
          <a:bodyPr wrap="square">
            <a:spAutoFit/>
          </a:bodyPr>
          <a:lstStyle/>
          <a:p>
            <a:r>
              <a:rPr lang="it-IT" altLang="it-IT" sz="1400" b="1" dirty="0" smtClean="0">
                <a:latin typeface="Courier New" pitchFamily="49" charset="0"/>
                <a:cs typeface="Courier New" pitchFamily="49" charset="0"/>
              </a:rPr>
              <a:t>Domenico Tebala</a:t>
            </a:r>
            <a:endParaRPr lang="it-IT" altLang="it-IT" sz="1400" b="1" dirty="0">
              <a:latin typeface="Courier New" pitchFamily="49" charset="0"/>
              <a:cs typeface="Courier New" pitchFamily="49" charset="0"/>
            </a:endParaRPr>
          </a:p>
          <a:p>
            <a:pPr>
              <a:spcBef>
                <a:spcPts val="600"/>
              </a:spcBef>
            </a:pPr>
            <a:r>
              <a:rPr lang="it-IT" altLang="it-IT" sz="1100" dirty="0" smtClean="0">
                <a:solidFill>
                  <a:srgbClr val="000000"/>
                </a:solidFill>
                <a:latin typeface="Courier New" pitchFamily="49" charset="0"/>
                <a:cs typeface="Courier New" pitchFamily="49" charset="0"/>
              </a:rPr>
              <a:t>Istat – </a:t>
            </a:r>
            <a:r>
              <a:rPr lang="it-IT" sz="1100" dirty="0">
                <a:latin typeface="Courier New" pitchFamily="49" charset="0"/>
              </a:rPr>
              <a:t>Direzione centrale per lo sviluppo e il coordinamento della rete territoriale e </a:t>
            </a:r>
            <a:r>
              <a:rPr lang="it-IT" sz="1100" dirty="0" smtClean="0">
                <a:latin typeface="Courier New" pitchFamily="49" charset="0"/>
              </a:rPr>
              <a:t>del Sistan</a:t>
            </a:r>
          </a:p>
          <a:p>
            <a:pPr>
              <a:spcBef>
                <a:spcPts val="600"/>
              </a:spcBef>
            </a:pPr>
            <a:r>
              <a:rPr lang="it-IT" altLang="it-IT" sz="1100" dirty="0" smtClean="0">
                <a:solidFill>
                  <a:srgbClr val="000000"/>
                </a:solidFill>
                <a:latin typeface="Courier New" pitchFamily="49" charset="0"/>
                <a:cs typeface="Courier New" pitchFamily="49" charset="0"/>
              </a:rPr>
              <a:t>tebala@istat.it</a:t>
            </a:r>
            <a:endParaRPr lang="it-IT" altLang="it-IT" sz="1100" dirty="0">
              <a:latin typeface="Courier New" pitchFamily="49" charset="0"/>
              <a:cs typeface="Courier New" pitchFamily="49" charset="0"/>
            </a:endParaRPr>
          </a:p>
        </p:txBody>
      </p:sp>
      <p:sp>
        <p:nvSpPr>
          <p:cNvPr id="8" name="Text Box 6"/>
          <p:cNvSpPr txBox="1">
            <a:spLocks noChangeArrowheads="1"/>
          </p:cNvSpPr>
          <p:nvPr/>
        </p:nvSpPr>
        <p:spPr bwMode="auto">
          <a:xfrm>
            <a:off x="6084000" y="5950800"/>
            <a:ext cx="2880488" cy="307975"/>
          </a:xfrm>
          <a:prstGeom prst="rect">
            <a:avLst/>
          </a:prstGeom>
          <a:noFill/>
          <a:ln w="9525">
            <a:noFill/>
            <a:miter lim="800000"/>
            <a:headEnd/>
            <a:tailEnd/>
          </a:ln>
        </p:spPr>
        <p:txBody>
          <a:bodyPr wrap="square">
            <a:spAutoFit/>
          </a:bodyPr>
          <a:lstStyle/>
          <a:p>
            <a:pPr>
              <a:spcBef>
                <a:spcPct val="50000"/>
              </a:spcBef>
            </a:pPr>
            <a:r>
              <a:rPr lang="it-IT" sz="1400" dirty="0" smtClean="0">
                <a:solidFill>
                  <a:srgbClr val="CA0A20"/>
                </a:solidFill>
                <a:latin typeface="Courier New" pitchFamily="49" charset="0"/>
              </a:rPr>
              <a:t>Bolzano, 24 </a:t>
            </a:r>
            <a:r>
              <a:rPr lang="it-IT" sz="1400" dirty="0" smtClean="0">
                <a:solidFill>
                  <a:srgbClr val="CA0A20"/>
                </a:solidFill>
                <a:latin typeface="Courier New" pitchFamily="49" charset="0"/>
              </a:rPr>
              <a:t>Luglio 2014</a:t>
            </a:r>
            <a:endParaRPr lang="it-IT" sz="1400" dirty="0">
              <a:solidFill>
                <a:srgbClr val="CA0A20"/>
              </a:solidFill>
              <a:latin typeface="Courier New" pitchFamily="49"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pic>
        <p:nvPicPr>
          <p:cNvPr id="4101" name="Immagine 15" descr="logo_censimento_istat_payoff.jpg"/>
          <p:cNvPicPr>
            <a:picLocks noChangeAspect="1"/>
          </p:cNvPicPr>
          <p:nvPr/>
        </p:nvPicPr>
        <p:blipFill>
          <a:blip r:embed="rId3"/>
          <a:srcRect b="18076"/>
          <a:stretch>
            <a:fillRect/>
          </a:stretch>
        </p:blipFill>
        <p:spPr bwMode="auto">
          <a:xfrm>
            <a:off x="457200" y="5911850"/>
            <a:ext cx="2817813" cy="679450"/>
          </a:xfrm>
          <a:prstGeom prst="rect">
            <a:avLst/>
          </a:prstGeom>
          <a:noFill/>
          <a:ln w="9525">
            <a:noFill/>
            <a:miter lim="800000"/>
            <a:headEnd/>
            <a:tailEnd/>
          </a:ln>
        </p:spPr>
      </p:pic>
      <p:sp>
        <p:nvSpPr>
          <p:cNvPr id="9" name="Rectangle 4"/>
          <p:cNvSpPr>
            <a:spLocks noChangeArrowheads="1"/>
          </p:cNvSpPr>
          <p:nvPr/>
        </p:nvSpPr>
        <p:spPr bwMode="auto">
          <a:xfrm>
            <a:off x="457200" y="2895600"/>
            <a:ext cx="8288338" cy="1295400"/>
          </a:xfrm>
          <a:prstGeom prst="rect">
            <a:avLst/>
          </a:prstGeom>
          <a:solidFill>
            <a:srgbClr val="CA0A2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it-IT"/>
          </a:p>
        </p:txBody>
      </p:sp>
      <p:sp>
        <p:nvSpPr>
          <p:cNvPr id="11" name="Text Box 13"/>
          <p:cNvSpPr txBox="1">
            <a:spLocks noChangeArrowheads="1"/>
          </p:cNvSpPr>
          <p:nvPr/>
        </p:nvSpPr>
        <p:spPr bwMode="auto">
          <a:xfrm>
            <a:off x="3505200" y="3124200"/>
            <a:ext cx="5257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84" charset="-128"/>
              </a:defRPr>
            </a:lvl1pPr>
            <a:lvl2pPr marL="37931725" indent="-37474525">
              <a:defRPr sz="2400">
                <a:solidFill>
                  <a:schemeClr val="tx1"/>
                </a:solidFill>
                <a:latin typeface="Arial" charset="0"/>
                <a:ea typeface="ＭＳ Ｐゴシック" pitchFamily="-84" charset="-128"/>
              </a:defRPr>
            </a:lvl2pPr>
            <a:lvl3pPr>
              <a:defRPr sz="2400">
                <a:solidFill>
                  <a:schemeClr val="tx1"/>
                </a:solidFill>
                <a:latin typeface="Arial" charset="0"/>
                <a:ea typeface="ＭＳ Ｐゴシック" pitchFamily="-84" charset="-128"/>
              </a:defRPr>
            </a:lvl3pPr>
            <a:lvl4pPr>
              <a:defRPr sz="2400">
                <a:solidFill>
                  <a:schemeClr val="tx1"/>
                </a:solidFill>
                <a:latin typeface="Arial" charset="0"/>
                <a:ea typeface="ＭＳ Ｐゴシック" pitchFamily="-84" charset="-128"/>
              </a:defRPr>
            </a:lvl4pPr>
            <a:lvl5pPr>
              <a:defRPr sz="2400">
                <a:solidFill>
                  <a:schemeClr val="tx1"/>
                </a:solidFill>
                <a:latin typeface="Arial" charset="0"/>
                <a:ea typeface="ＭＳ Ｐゴシック" pitchFamily="-84" charset="-128"/>
              </a:defRPr>
            </a:lvl5pPr>
            <a:lvl6pPr marL="457200" eaLnBrk="0" fontAlgn="base" hangingPunct="0">
              <a:spcBef>
                <a:spcPct val="0"/>
              </a:spcBef>
              <a:spcAft>
                <a:spcPct val="0"/>
              </a:spcAft>
              <a:defRPr sz="2400">
                <a:solidFill>
                  <a:schemeClr val="tx1"/>
                </a:solidFill>
                <a:latin typeface="Arial" charset="0"/>
                <a:ea typeface="ＭＳ Ｐゴシック" pitchFamily="-84" charset="-128"/>
              </a:defRPr>
            </a:lvl6pPr>
            <a:lvl7pPr marL="914400" eaLnBrk="0" fontAlgn="base" hangingPunct="0">
              <a:spcBef>
                <a:spcPct val="0"/>
              </a:spcBef>
              <a:spcAft>
                <a:spcPct val="0"/>
              </a:spcAft>
              <a:defRPr sz="2400">
                <a:solidFill>
                  <a:schemeClr val="tx1"/>
                </a:solidFill>
                <a:latin typeface="Arial" charset="0"/>
                <a:ea typeface="ＭＳ Ｐゴシック" pitchFamily="-84" charset="-128"/>
              </a:defRPr>
            </a:lvl7pPr>
            <a:lvl8pPr marL="1371600" eaLnBrk="0" fontAlgn="base" hangingPunct="0">
              <a:spcBef>
                <a:spcPct val="0"/>
              </a:spcBef>
              <a:spcAft>
                <a:spcPct val="0"/>
              </a:spcAft>
              <a:defRPr sz="2400">
                <a:solidFill>
                  <a:schemeClr val="tx1"/>
                </a:solidFill>
                <a:latin typeface="Arial" charset="0"/>
                <a:ea typeface="ＭＳ Ｐゴシック" pitchFamily="-84" charset="-128"/>
              </a:defRPr>
            </a:lvl8pPr>
            <a:lvl9pPr marL="18288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it-IT" b="1" dirty="0" smtClean="0">
                <a:solidFill>
                  <a:schemeClr val="bg1"/>
                </a:solidFill>
              </a:rPr>
              <a:t>Processo di rilevazione censuaria di imprese e istituzioni non profit</a:t>
            </a:r>
            <a:endParaRPr lang="it-IT" b="1" dirty="0">
              <a:solidFill>
                <a:schemeClr val="bg1"/>
              </a:solidFill>
            </a:endParaRPr>
          </a:p>
        </p:txBody>
      </p:sp>
      <p:sp>
        <p:nvSpPr>
          <p:cNvPr id="8" name="Text Box 6"/>
          <p:cNvSpPr txBox="1">
            <a:spLocks noChangeArrowheads="1"/>
          </p:cNvSpPr>
          <p:nvPr/>
        </p:nvSpPr>
        <p:spPr bwMode="auto">
          <a:xfrm>
            <a:off x="6084000" y="5950800"/>
            <a:ext cx="2880488" cy="307975"/>
          </a:xfrm>
          <a:prstGeom prst="rect">
            <a:avLst/>
          </a:prstGeom>
          <a:noFill/>
          <a:ln w="9525">
            <a:noFill/>
            <a:miter lim="800000"/>
            <a:headEnd/>
            <a:tailEnd/>
          </a:ln>
        </p:spPr>
        <p:txBody>
          <a:bodyPr wrap="square">
            <a:spAutoFit/>
          </a:bodyPr>
          <a:lstStyle/>
          <a:p>
            <a:pPr>
              <a:spcBef>
                <a:spcPct val="50000"/>
              </a:spcBef>
            </a:pPr>
            <a:r>
              <a:rPr lang="it-IT" sz="1400" dirty="0" smtClean="0">
                <a:solidFill>
                  <a:srgbClr val="CA0A20"/>
                </a:solidFill>
                <a:latin typeface="Courier New" pitchFamily="49" charset="0"/>
              </a:rPr>
              <a:t>Bolzano, 24 </a:t>
            </a:r>
            <a:r>
              <a:rPr lang="it-IT" sz="1400" dirty="0" smtClean="0">
                <a:solidFill>
                  <a:srgbClr val="CA0A20"/>
                </a:solidFill>
                <a:latin typeface="Courier New" pitchFamily="49" charset="0"/>
              </a:rPr>
              <a:t>Luglio 2014</a:t>
            </a:r>
            <a:endParaRPr lang="it-IT" sz="1400" dirty="0">
              <a:solidFill>
                <a:srgbClr val="CA0A20"/>
              </a:solidFill>
              <a:latin typeface="Courier New" pitchFamily="49"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457200" y="333375"/>
            <a:ext cx="6621463" cy="428625"/>
          </a:xfrm>
          <a:prstGeom prst="rect">
            <a:avLst/>
          </a:prstGeom>
          <a:noFill/>
          <a:ln>
            <a:noFill/>
          </a:ln>
          <a:extLst/>
        </p:spPr>
        <p:txBody>
          <a:bodyPr lIns="0" tIns="0" rIns="0" bIns="0" anchor="ctr"/>
          <a:lstStyle/>
          <a:p>
            <a:pPr marL="266700" indent="-266700" eaLnBrk="1" hangingPunct="1">
              <a:tabLst>
                <a:tab pos="266700" algn="l"/>
              </a:tabLst>
              <a:defRPr/>
            </a:pPr>
            <a:r>
              <a:rPr lang="it-IT" sz="2200" b="1" dirty="0">
                <a:solidFill>
                  <a:srgbClr val="CC0000"/>
                </a:solidFill>
                <a:latin typeface="+mj-lt"/>
                <a:ea typeface="ＭＳ Ｐゴシック" charset="0"/>
              </a:rPr>
              <a:t>Principali innovazioni </a:t>
            </a:r>
            <a:r>
              <a:rPr lang="it-IT" sz="2200" b="1" dirty="0" smtClean="0">
                <a:solidFill>
                  <a:srgbClr val="CC0000"/>
                </a:solidFill>
                <a:latin typeface="+mj-lt"/>
                <a:ea typeface="ＭＳ Ｐゴシック" charset="0"/>
              </a:rPr>
              <a:t>introdotte</a:t>
            </a:r>
            <a:endParaRPr lang="it-IT" sz="2200" b="1" dirty="0">
              <a:solidFill>
                <a:srgbClr val="CC0000"/>
              </a:solidFill>
              <a:latin typeface="+mj-lt"/>
              <a:ea typeface="ＭＳ Ｐゴシック" charset="0"/>
            </a:endParaRPr>
          </a:p>
        </p:txBody>
      </p:sp>
      <p:sp>
        <p:nvSpPr>
          <p:cNvPr id="5123"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pic>
        <p:nvPicPr>
          <p:cNvPr id="5124" name="Immagine 15" descr="logo_censimento_istat_payoff.jpg"/>
          <p:cNvPicPr>
            <a:picLocks noChangeAspect="1"/>
          </p:cNvPicPr>
          <p:nvPr/>
        </p:nvPicPr>
        <p:blipFill>
          <a:blip r:embed="rId3"/>
          <a:srcRect b="18076"/>
          <a:stretch>
            <a:fillRect/>
          </a:stretch>
        </p:blipFill>
        <p:spPr bwMode="auto">
          <a:xfrm>
            <a:off x="457200" y="5911850"/>
            <a:ext cx="2817813" cy="679450"/>
          </a:xfrm>
          <a:prstGeom prst="rect">
            <a:avLst/>
          </a:prstGeom>
          <a:noFill/>
          <a:ln w="9525">
            <a:noFill/>
            <a:miter lim="800000"/>
            <a:headEnd/>
            <a:tailEnd/>
          </a:ln>
        </p:spPr>
      </p:pic>
      <p:sp>
        <p:nvSpPr>
          <p:cNvPr id="3" name="CasellaDiTesto 2"/>
          <p:cNvSpPr txBox="1"/>
          <p:nvPr/>
        </p:nvSpPr>
        <p:spPr>
          <a:xfrm>
            <a:off x="376238" y="1004888"/>
            <a:ext cx="8364537" cy="4832092"/>
          </a:xfrm>
          <a:prstGeom prst="rect">
            <a:avLst/>
          </a:prstGeom>
          <a:noFill/>
        </p:spPr>
        <p:txBody>
          <a:bodyPr>
            <a:spAutoFit/>
          </a:bodyPr>
          <a:lstStyle/>
          <a:p>
            <a:pPr marL="285750" indent="-285750" eaLnBrk="1" hangingPunct="1">
              <a:buClr>
                <a:srgbClr val="C00000"/>
              </a:buClr>
              <a:buFont typeface="Wingdings" pitchFamily="2" charset="2"/>
              <a:buChar char="q"/>
              <a:defRPr/>
            </a:pPr>
            <a:r>
              <a:rPr lang="it-IT" sz="1800" b="1" dirty="0">
                <a:solidFill>
                  <a:schemeClr val="bg2"/>
                </a:solidFill>
              </a:rPr>
              <a:t>Censimento assistito da archivi </a:t>
            </a:r>
          </a:p>
          <a:p>
            <a:pPr eaLnBrk="1" hangingPunct="1">
              <a:buClr>
                <a:srgbClr val="C00000"/>
              </a:buClr>
              <a:defRPr/>
            </a:pPr>
            <a:endParaRPr lang="it-IT" sz="2200" b="1" dirty="0">
              <a:solidFill>
                <a:schemeClr val="bg2"/>
              </a:solidFill>
            </a:endParaRPr>
          </a:p>
          <a:p>
            <a:pPr marL="285750" indent="-285750" eaLnBrk="1" hangingPunct="1">
              <a:buClr>
                <a:srgbClr val="C00000"/>
              </a:buClr>
              <a:buFont typeface="Wingdings" pitchFamily="2" charset="2"/>
              <a:buChar char="q"/>
              <a:defRPr/>
            </a:pPr>
            <a:r>
              <a:rPr lang="it-IT" sz="1800" b="1" dirty="0" smtClean="0">
                <a:solidFill>
                  <a:schemeClr val="bg2"/>
                </a:solidFill>
              </a:rPr>
              <a:t>Contenuti informativi inediti</a:t>
            </a:r>
          </a:p>
          <a:p>
            <a:pPr marL="285750" indent="-285750" eaLnBrk="1" hangingPunct="1">
              <a:buClr>
                <a:srgbClr val="C00000"/>
              </a:buClr>
              <a:defRPr/>
            </a:pPr>
            <a:endParaRPr lang="it-IT" sz="2200" b="1" dirty="0" smtClean="0">
              <a:solidFill>
                <a:schemeClr val="bg2"/>
              </a:solidFill>
            </a:endParaRPr>
          </a:p>
          <a:p>
            <a:pPr marL="285750" indent="-285750" eaLnBrk="1" hangingPunct="1">
              <a:buClr>
                <a:srgbClr val="C00000"/>
              </a:buClr>
              <a:buFont typeface="Wingdings" pitchFamily="2" charset="2"/>
              <a:buChar char="q"/>
              <a:defRPr/>
            </a:pPr>
            <a:r>
              <a:rPr lang="it-IT" sz="1800" b="1" dirty="0" smtClean="0">
                <a:solidFill>
                  <a:schemeClr val="bg2"/>
                </a:solidFill>
              </a:rPr>
              <a:t>Consegna </a:t>
            </a:r>
            <a:r>
              <a:rPr lang="it-IT" sz="1800" b="1" dirty="0">
                <a:solidFill>
                  <a:schemeClr val="bg2"/>
                </a:solidFill>
              </a:rPr>
              <a:t>da parte del vettore postale</a:t>
            </a:r>
          </a:p>
          <a:p>
            <a:pPr marL="285750" indent="-285750" eaLnBrk="1" hangingPunct="1">
              <a:buClr>
                <a:srgbClr val="C00000"/>
              </a:buClr>
              <a:defRPr/>
            </a:pPr>
            <a:endParaRPr lang="it-IT" sz="2200" b="1" dirty="0">
              <a:solidFill>
                <a:schemeClr val="bg2"/>
              </a:solidFill>
            </a:endParaRPr>
          </a:p>
          <a:p>
            <a:pPr marL="285750" indent="-285750" eaLnBrk="1" hangingPunct="1">
              <a:buClr>
                <a:srgbClr val="C00000"/>
              </a:buClr>
              <a:buFont typeface="Wingdings" pitchFamily="2" charset="2"/>
              <a:buChar char="q"/>
              <a:defRPr/>
            </a:pPr>
            <a:r>
              <a:rPr lang="it-IT" sz="1800" b="1" dirty="0">
                <a:solidFill>
                  <a:schemeClr val="bg2"/>
                </a:solidFill>
              </a:rPr>
              <a:t>Restituzione </a:t>
            </a:r>
            <a:r>
              <a:rPr lang="it-IT" sz="1800" b="1" dirty="0" smtClean="0">
                <a:solidFill>
                  <a:schemeClr val="bg2"/>
                </a:solidFill>
              </a:rPr>
              <a:t>multicanale (con recupero mirato delle mancate risposte da parte dei rilevatori)</a:t>
            </a:r>
            <a:endParaRPr lang="it-IT" sz="1800" b="1" dirty="0">
              <a:solidFill>
                <a:schemeClr val="bg2"/>
              </a:solidFill>
            </a:endParaRPr>
          </a:p>
          <a:p>
            <a:pPr marL="285750" indent="-285750" eaLnBrk="1" hangingPunct="1">
              <a:buClr>
                <a:srgbClr val="C00000"/>
              </a:buClr>
              <a:defRPr/>
            </a:pPr>
            <a:endParaRPr lang="it-IT" sz="2200" b="1" dirty="0">
              <a:solidFill>
                <a:schemeClr val="bg2"/>
              </a:solidFill>
            </a:endParaRPr>
          </a:p>
          <a:p>
            <a:pPr marL="285750" indent="-285750" eaLnBrk="1" hangingPunct="1">
              <a:buClr>
                <a:srgbClr val="C00000"/>
              </a:buClr>
              <a:buFont typeface="Wingdings" pitchFamily="2" charset="2"/>
              <a:buChar char="q"/>
              <a:defRPr/>
            </a:pPr>
            <a:r>
              <a:rPr lang="it-IT" sz="1800" b="1" dirty="0" smtClean="0">
                <a:solidFill>
                  <a:schemeClr val="bg2"/>
                </a:solidFill>
              </a:rPr>
              <a:t>Utilizzo PEC e </a:t>
            </a:r>
            <a:r>
              <a:rPr lang="it-IT" sz="1800" b="1" dirty="0" err="1" smtClean="0">
                <a:solidFill>
                  <a:schemeClr val="bg2"/>
                </a:solidFill>
              </a:rPr>
              <a:t>email</a:t>
            </a:r>
            <a:r>
              <a:rPr lang="it-IT" sz="1800" b="1" dirty="0" smtClean="0">
                <a:solidFill>
                  <a:schemeClr val="bg2"/>
                </a:solidFill>
              </a:rPr>
              <a:t> per solleciti e diffide</a:t>
            </a:r>
          </a:p>
          <a:p>
            <a:pPr marL="285750" indent="-285750" eaLnBrk="1" hangingPunct="1">
              <a:buClr>
                <a:srgbClr val="C00000"/>
              </a:buClr>
              <a:buFont typeface="Wingdings" pitchFamily="2" charset="2"/>
              <a:buChar char="q"/>
              <a:defRPr/>
            </a:pPr>
            <a:endParaRPr lang="it-IT" sz="1800" b="1" dirty="0" smtClean="0">
              <a:solidFill>
                <a:schemeClr val="bg2"/>
              </a:solidFill>
            </a:endParaRPr>
          </a:p>
          <a:p>
            <a:pPr marL="285750" indent="-285750" eaLnBrk="1" hangingPunct="1">
              <a:buClr>
                <a:srgbClr val="C00000"/>
              </a:buClr>
              <a:buFont typeface="Wingdings" pitchFamily="2" charset="2"/>
              <a:buChar char="q"/>
              <a:defRPr/>
            </a:pPr>
            <a:r>
              <a:rPr lang="it-IT" sz="1800" b="1" dirty="0" smtClean="0">
                <a:solidFill>
                  <a:schemeClr val="bg2"/>
                </a:solidFill>
              </a:rPr>
              <a:t>Sistema </a:t>
            </a:r>
            <a:r>
              <a:rPr lang="it-IT" sz="1800" b="1" dirty="0">
                <a:solidFill>
                  <a:schemeClr val="bg2"/>
                </a:solidFill>
              </a:rPr>
              <a:t>di Gestione della Rilevazione </a:t>
            </a:r>
            <a:r>
              <a:rPr lang="it-IT" sz="1800" b="1" dirty="0" smtClean="0">
                <a:solidFill>
                  <a:schemeClr val="bg2"/>
                </a:solidFill>
              </a:rPr>
              <a:t>(SGR)</a:t>
            </a:r>
            <a:endParaRPr lang="it-IT" sz="1800" b="1" dirty="0">
              <a:solidFill>
                <a:schemeClr val="bg2"/>
              </a:solidFill>
            </a:endParaRPr>
          </a:p>
          <a:p>
            <a:pPr marL="285750" indent="-285750" eaLnBrk="1" hangingPunct="1">
              <a:buClr>
                <a:srgbClr val="C00000"/>
              </a:buClr>
              <a:defRPr/>
            </a:pPr>
            <a:endParaRPr lang="it-IT" sz="2200" b="1" dirty="0">
              <a:solidFill>
                <a:schemeClr val="bg2"/>
              </a:solidFill>
            </a:endParaRPr>
          </a:p>
          <a:p>
            <a:pPr marL="285750" indent="-285750" eaLnBrk="1" hangingPunct="1">
              <a:buClr>
                <a:srgbClr val="C00000"/>
              </a:buClr>
              <a:buFont typeface="Wingdings" pitchFamily="2" charset="2"/>
              <a:buChar char="q"/>
              <a:defRPr/>
            </a:pPr>
            <a:endParaRPr lang="it-IT" sz="1800" b="1" dirty="0" smtClean="0">
              <a:solidFill>
                <a:schemeClr val="bg2"/>
              </a:solidFill>
            </a:endParaRPr>
          </a:p>
          <a:p>
            <a:pPr marL="285750" indent="-285750" eaLnBrk="1" hangingPunct="1">
              <a:buClr>
                <a:srgbClr val="C00000"/>
              </a:buClr>
              <a:buFont typeface="Wingdings" pitchFamily="2" charset="2"/>
              <a:buChar char="q"/>
              <a:defRPr/>
            </a:pPr>
            <a:endParaRPr lang="it-IT" sz="1800" b="1" dirty="0" smtClean="0">
              <a:solidFill>
                <a:schemeClr val="bg2"/>
              </a:solidFill>
            </a:endParaRPr>
          </a:p>
          <a:p>
            <a:pPr eaLnBrk="1" hangingPunct="1">
              <a:buClr>
                <a:srgbClr val="C00000"/>
              </a:buClr>
              <a:defRPr/>
            </a:pPr>
            <a:endParaRPr lang="it-IT" sz="1800" b="1" dirty="0">
              <a:latin typeface="Arial" charset="0"/>
            </a:endParaRPr>
          </a:p>
        </p:txBody>
      </p:sp>
      <p:sp>
        <p:nvSpPr>
          <p:cNvPr id="8" name="Text Box 6"/>
          <p:cNvSpPr txBox="1">
            <a:spLocks noChangeArrowheads="1"/>
          </p:cNvSpPr>
          <p:nvPr/>
        </p:nvSpPr>
        <p:spPr bwMode="auto">
          <a:xfrm>
            <a:off x="6084000" y="5950800"/>
            <a:ext cx="2880488" cy="307975"/>
          </a:xfrm>
          <a:prstGeom prst="rect">
            <a:avLst/>
          </a:prstGeom>
          <a:noFill/>
          <a:ln w="9525">
            <a:noFill/>
            <a:miter lim="800000"/>
            <a:headEnd/>
            <a:tailEnd/>
          </a:ln>
        </p:spPr>
        <p:txBody>
          <a:bodyPr wrap="square">
            <a:spAutoFit/>
          </a:bodyPr>
          <a:lstStyle/>
          <a:p>
            <a:pPr>
              <a:spcBef>
                <a:spcPct val="50000"/>
              </a:spcBef>
            </a:pPr>
            <a:r>
              <a:rPr lang="it-IT" sz="1400" dirty="0" smtClean="0">
                <a:solidFill>
                  <a:srgbClr val="CA0A20"/>
                </a:solidFill>
                <a:latin typeface="Courier New" pitchFamily="49" charset="0"/>
              </a:rPr>
              <a:t>Bolzano, 24 </a:t>
            </a:r>
            <a:r>
              <a:rPr lang="it-IT" sz="1400" dirty="0" smtClean="0">
                <a:solidFill>
                  <a:srgbClr val="CA0A20"/>
                </a:solidFill>
                <a:latin typeface="Courier New" pitchFamily="49" charset="0"/>
              </a:rPr>
              <a:t>Luglio 2014</a:t>
            </a:r>
            <a:endParaRPr lang="it-IT" sz="1400" dirty="0">
              <a:solidFill>
                <a:srgbClr val="CA0A20"/>
              </a:solidFill>
              <a:latin typeface="Courier New" pitchFamily="49"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Tabella 18"/>
          <p:cNvGraphicFramePr>
            <a:graphicFrameLocks noGrp="1"/>
          </p:cNvGraphicFramePr>
          <p:nvPr>
            <p:extLst>
              <p:ext uri="{D42A27DB-BD31-4B8C-83A1-F6EECF244321}">
                <p14:modId xmlns:p14="http://schemas.microsoft.com/office/powerpoint/2010/main" val="4116036702"/>
              </p:ext>
            </p:extLst>
          </p:nvPr>
        </p:nvGraphicFramePr>
        <p:xfrm>
          <a:off x="569436" y="1790519"/>
          <a:ext cx="8208911" cy="1581285"/>
        </p:xfrm>
        <a:graphic>
          <a:graphicData uri="http://schemas.openxmlformats.org/drawingml/2006/table">
            <a:tbl>
              <a:tblPr/>
              <a:tblGrid>
                <a:gridCol w="1326560"/>
                <a:gridCol w="1017905"/>
                <a:gridCol w="1132830"/>
                <a:gridCol w="1039248"/>
                <a:gridCol w="1039248"/>
                <a:gridCol w="1039248"/>
                <a:gridCol w="865219"/>
                <a:gridCol w="748653"/>
              </a:tblGrid>
              <a:tr h="239634">
                <a:tc rowSpan="2">
                  <a:txBody>
                    <a:bodyPr/>
                    <a:lstStyle/>
                    <a:p>
                      <a:pPr>
                        <a:lnSpc>
                          <a:spcPct val="115000"/>
                        </a:lnSpc>
                        <a:spcBef>
                          <a:spcPts val="200"/>
                        </a:spcBef>
                        <a:spcAft>
                          <a:spcPts val="200"/>
                        </a:spcAft>
                      </a:pPr>
                      <a:r>
                        <a:rPr lang="it-IT" sz="1400" b="1" spc="-20" dirty="0">
                          <a:solidFill>
                            <a:srgbClr val="FFFFFF"/>
                          </a:solidFill>
                          <a:latin typeface="Arial Narrow"/>
                          <a:ea typeface="Times New Roman"/>
                          <a:cs typeface="Calibri"/>
                        </a:rPr>
                        <a:t>UFFICIO PROVINCIALE </a:t>
                      </a:r>
                      <a:r>
                        <a:rPr lang="it-IT" sz="1400" b="1" spc="-20" dirty="0" err="1">
                          <a:solidFill>
                            <a:srgbClr val="FFFFFF"/>
                          </a:solidFill>
                          <a:latin typeface="Arial Narrow"/>
                          <a:ea typeface="Times New Roman"/>
                          <a:cs typeface="Calibri"/>
                        </a:rPr>
                        <a:t>DI</a:t>
                      </a:r>
                      <a:r>
                        <a:rPr lang="it-IT" sz="1400" b="1" spc="-20" dirty="0">
                          <a:solidFill>
                            <a:srgbClr val="FFFFFF"/>
                          </a:solidFill>
                          <a:latin typeface="Arial Narrow"/>
                          <a:ea typeface="Times New Roman"/>
                          <a:cs typeface="Calibri"/>
                        </a:rPr>
                        <a:t> CENSIMENTO</a:t>
                      </a:r>
                      <a:endParaRPr lang="it-IT" sz="1400" dirty="0">
                        <a:latin typeface="Calibri"/>
                        <a:ea typeface="Calibri"/>
                        <a:cs typeface="Times New Roman"/>
                      </a:endParaRPr>
                    </a:p>
                  </a:txBody>
                  <a:tcPr marL="17780" marR="1778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00000"/>
                    </a:solidFill>
                  </a:tcPr>
                </a:tc>
                <a:tc rowSpan="2">
                  <a:txBody>
                    <a:bodyPr/>
                    <a:lstStyle/>
                    <a:p>
                      <a:pPr algn="r">
                        <a:lnSpc>
                          <a:spcPct val="115000"/>
                        </a:lnSpc>
                        <a:spcBef>
                          <a:spcPts val="200"/>
                        </a:spcBef>
                        <a:spcAft>
                          <a:spcPts val="200"/>
                        </a:spcAft>
                      </a:pPr>
                      <a:r>
                        <a:rPr lang="it-IT" sz="1400" b="1">
                          <a:solidFill>
                            <a:srgbClr val="FFFFFF"/>
                          </a:solidFill>
                          <a:latin typeface="Arial Narrow"/>
                          <a:ea typeface="Calibri"/>
                          <a:cs typeface="Arial"/>
                        </a:rPr>
                        <a:t>Responsabile e altro personale </a:t>
                      </a:r>
                      <a:endParaRPr lang="it-IT" sz="1400">
                        <a:latin typeface="Calibri"/>
                        <a:ea typeface="Calibri"/>
                        <a:cs typeface="Times New Roman"/>
                      </a:endParaRPr>
                    </a:p>
                    <a:p>
                      <a:pPr algn="r">
                        <a:lnSpc>
                          <a:spcPct val="115000"/>
                        </a:lnSpc>
                        <a:spcBef>
                          <a:spcPts val="200"/>
                        </a:spcBef>
                        <a:spcAft>
                          <a:spcPts val="200"/>
                        </a:spcAft>
                      </a:pPr>
                      <a:r>
                        <a:rPr lang="it-IT" sz="1400" b="1">
                          <a:solidFill>
                            <a:srgbClr val="FFFFFF"/>
                          </a:solidFill>
                          <a:latin typeface="Arial Narrow"/>
                          <a:ea typeface="Calibri"/>
                          <a:cs typeface="Arial"/>
                        </a:rPr>
                        <a:t>di staff</a:t>
                      </a:r>
                      <a:endParaRPr lang="it-IT" sz="1400">
                        <a:latin typeface="Calibri"/>
                        <a:ea typeface="Calibri"/>
                        <a:cs typeface="Times New Roman"/>
                      </a:endParaRPr>
                    </a:p>
                  </a:txBody>
                  <a:tcPr marL="17780" marR="1778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00000"/>
                    </a:solidFill>
                  </a:tcPr>
                </a:tc>
                <a:tc rowSpan="2">
                  <a:txBody>
                    <a:bodyPr/>
                    <a:lstStyle/>
                    <a:p>
                      <a:pPr algn="r">
                        <a:lnSpc>
                          <a:spcPct val="115000"/>
                        </a:lnSpc>
                        <a:spcBef>
                          <a:spcPts val="200"/>
                        </a:spcBef>
                        <a:spcAft>
                          <a:spcPts val="200"/>
                        </a:spcAft>
                      </a:pPr>
                      <a:r>
                        <a:rPr lang="it-IT" sz="1400" b="1">
                          <a:solidFill>
                            <a:srgbClr val="FFFFFF"/>
                          </a:solidFill>
                          <a:latin typeface="Arial Narrow"/>
                          <a:ea typeface="Calibri"/>
                          <a:cs typeface="Arial"/>
                        </a:rPr>
                        <a:t>Coordinatori </a:t>
                      </a:r>
                      <a:endParaRPr lang="it-IT" sz="1400">
                        <a:latin typeface="Calibri"/>
                        <a:ea typeface="Calibri"/>
                        <a:cs typeface="Times New Roman"/>
                      </a:endParaRPr>
                    </a:p>
                  </a:txBody>
                  <a:tcPr marL="17780" marR="1778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00000"/>
                    </a:solidFill>
                  </a:tcPr>
                </a:tc>
                <a:tc gridSpan="3">
                  <a:txBody>
                    <a:bodyPr/>
                    <a:lstStyle/>
                    <a:p>
                      <a:pPr algn="ctr">
                        <a:lnSpc>
                          <a:spcPct val="115000"/>
                        </a:lnSpc>
                        <a:spcBef>
                          <a:spcPts val="200"/>
                        </a:spcBef>
                        <a:spcAft>
                          <a:spcPts val="200"/>
                        </a:spcAft>
                      </a:pPr>
                      <a:r>
                        <a:rPr lang="it-IT" sz="1400" b="1" dirty="0">
                          <a:solidFill>
                            <a:srgbClr val="FFFFFF"/>
                          </a:solidFill>
                          <a:latin typeface="Arial Narrow"/>
                          <a:ea typeface="Calibri"/>
                          <a:cs typeface="Arial"/>
                        </a:rPr>
                        <a:t>Rilevatori</a:t>
                      </a:r>
                      <a:endParaRPr lang="it-IT" sz="1400" dirty="0">
                        <a:latin typeface="Calibri"/>
                        <a:ea typeface="Calibri"/>
                        <a:cs typeface="Times New Roman"/>
                      </a:endParaRPr>
                    </a:p>
                  </a:txBody>
                  <a:tcPr marL="17780" marR="1778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00000"/>
                    </a:solidFill>
                  </a:tcPr>
                </a:tc>
                <a:tc hMerge="1">
                  <a:txBody>
                    <a:bodyPr/>
                    <a:lstStyle/>
                    <a:p>
                      <a:endParaRPr lang="it-IT"/>
                    </a:p>
                  </a:txBody>
                  <a:tcPr/>
                </a:tc>
                <a:tc hMerge="1">
                  <a:txBody>
                    <a:bodyPr/>
                    <a:lstStyle/>
                    <a:p>
                      <a:endParaRPr lang="it-IT"/>
                    </a:p>
                  </a:txBody>
                  <a:tcPr/>
                </a:tc>
                <a:tc rowSpan="2">
                  <a:txBody>
                    <a:bodyPr/>
                    <a:lstStyle/>
                    <a:p>
                      <a:pPr algn="r">
                        <a:lnSpc>
                          <a:spcPct val="115000"/>
                        </a:lnSpc>
                        <a:spcBef>
                          <a:spcPts val="200"/>
                        </a:spcBef>
                        <a:spcAft>
                          <a:spcPts val="200"/>
                        </a:spcAft>
                      </a:pPr>
                      <a:r>
                        <a:rPr lang="it-IT" sz="1400" b="1">
                          <a:solidFill>
                            <a:srgbClr val="FFFFFF"/>
                          </a:solidFill>
                          <a:latin typeface="Arial Narrow"/>
                          <a:ea typeface="Calibri"/>
                          <a:cs typeface="Arial"/>
                        </a:rPr>
                        <a:t>Operatori di back office  </a:t>
                      </a:r>
                      <a:endParaRPr lang="it-IT" sz="1400">
                        <a:latin typeface="Calibri"/>
                        <a:ea typeface="Calibri"/>
                        <a:cs typeface="Times New Roman"/>
                      </a:endParaRPr>
                    </a:p>
                  </a:txBody>
                  <a:tcPr marL="17780" marR="1778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00000"/>
                    </a:solidFill>
                  </a:tcPr>
                </a:tc>
                <a:tc rowSpan="2">
                  <a:txBody>
                    <a:bodyPr/>
                    <a:lstStyle/>
                    <a:p>
                      <a:pPr algn="r">
                        <a:lnSpc>
                          <a:spcPct val="115000"/>
                        </a:lnSpc>
                        <a:spcBef>
                          <a:spcPts val="200"/>
                        </a:spcBef>
                        <a:spcAft>
                          <a:spcPts val="200"/>
                        </a:spcAft>
                      </a:pPr>
                      <a:r>
                        <a:rPr lang="it-IT" sz="1400" b="1">
                          <a:solidFill>
                            <a:srgbClr val="FFFFFF"/>
                          </a:solidFill>
                          <a:latin typeface="Arial Narrow"/>
                          <a:ea typeface="Calibri"/>
                          <a:cs typeface="Arial"/>
                        </a:rPr>
                        <a:t>Totale </a:t>
                      </a:r>
                      <a:endParaRPr lang="it-IT" sz="1400">
                        <a:latin typeface="Calibri"/>
                        <a:ea typeface="Calibri"/>
                        <a:cs typeface="Times New Roman"/>
                      </a:endParaRPr>
                    </a:p>
                  </a:txBody>
                  <a:tcPr marL="17780" marR="1778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00000"/>
                    </a:solidFill>
                  </a:tcPr>
                </a:tc>
              </a:tr>
              <a:tr h="845193">
                <a:tc vMerge="1">
                  <a:txBody>
                    <a:bodyPr/>
                    <a:lstStyle/>
                    <a:p>
                      <a:endParaRPr lang="it-IT"/>
                    </a:p>
                  </a:txBody>
                  <a:tcPr/>
                </a:tc>
                <a:tc vMerge="1">
                  <a:txBody>
                    <a:bodyPr/>
                    <a:lstStyle/>
                    <a:p>
                      <a:endParaRPr lang="it-IT"/>
                    </a:p>
                  </a:txBody>
                  <a:tcPr/>
                </a:tc>
                <a:tc vMerge="1">
                  <a:txBody>
                    <a:bodyPr/>
                    <a:lstStyle/>
                    <a:p>
                      <a:endParaRPr lang="it-IT"/>
                    </a:p>
                  </a:txBody>
                  <a:tcPr/>
                </a:tc>
                <a:tc>
                  <a:txBody>
                    <a:bodyPr/>
                    <a:lstStyle/>
                    <a:p>
                      <a:pPr algn="r">
                        <a:lnSpc>
                          <a:spcPct val="115000"/>
                        </a:lnSpc>
                        <a:spcBef>
                          <a:spcPts val="200"/>
                        </a:spcBef>
                        <a:spcAft>
                          <a:spcPts val="200"/>
                        </a:spcAft>
                      </a:pPr>
                      <a:r>
                        <a:rPr lang="it-IT" sz="1400" b="1" dirty="0">
                          <a:solidFill>
                            <a:srgbClr val="FFFFFF"/>
                          </a:solidFill>
                          <a:latin typeface="Arial Narrow"/>
                          <a:ea typeface="Calibri"/>
                          <a:cs typeface="Arial"/>
                        </a:rPr>
                        <a:t>Totale</a:t>
                      </a:r>
                      <a:endParaRPr lang="it-IT" sz="1400" dirty="0">
                        <a:latin typeface="Calibri"/>
                        <a:ea typeface="Calibri"/>
                        <a:cs typeface="Times New Roman"/>
                      </a:endParaRPr>
                    </a:p>
                  </a:txBody>
                  <a:tcPr marL="17780" marR="1778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00000"/>
                    </a:solidFill>
                  </a:tcPr>
                </a:tc>
                <a:tc>
                  <a:txBody>
                    <a:bodyPr/>
                    <a:lstStyle/>
                    <a:p>
                      <a:pPr algn="r">
                        <a:lnSpc>
                          <a:spcPct val="115000"/>
                        </a:lnSpc>
                        <a:spcBef>
                          <a:spcPts val="200"/>
                        </a:spcBef>
                        <a:spcAft>
                          <a:spcPts val="200"/>
                        </a:spcAft>
                      </a:pPr>
                      <a:r>
                        <a:rPr lang="it-IT" sz="1400" b="1" dirty="0">
                          <a:solidFill>
                            <a:srgbClr val="FFFFFF"/>
                          </a:solidFill>
                          <a:latin typeface="Arial Narrow"/>
                          <a:ea typeface="Calibri"/>
                          <a:cs typeface="Arial"/>
                        </a:rPr>
                        <a:t>% interni </a:t>
                      </a:r>
                      <a:endParaRPr lang="it-IT" sz="1400" dirty="0">
                        <a:latin typeface="Calibri"/>
                        <a:ea typeface="Calibri"/>
                        <a:cs typeface="Times New Roman"/>
                      </a:endParaRPr>
                    </a:p>
                    <a:p>
                      <a:pPr algn="r">
                        <a:lnSpc>
                          <a:spcPct val="115000"/>
                        </a:lnSpc>
                        <a:spcBef>
                          <a:spcPts val="200"/>
                        </a:spcBef>
                        <a:spcAft>
                          <a:spcPts val="200"/>
                        </a:spcAft>
                      </a:pPr>
                      <a:r>
                        <a:rPr lang="it-IT" sz="1400" b="1" dirty="0">
                          <a:solidFill>
                            <a:srgbClr val="FFFFFF"/>
                          </a:solidFill>
                          <a:latin typeface="Arial Narrow"/>
                          <a:ea typeface="Calibri"/>
                          <a:cs typeface="Arial"/>
                        </a:rPr>
                        <a:t>alla CCIAA</a:t>
                      </a:r>
                      <a:endParaRPr lang="it-IT" sz="1400" dirty="0">
                        <a:latin typeface="Calibri"/>
                        <a:ea typeface="Calibri"/>
                        <a:cs typeface="Times New Roman"/>
                      </a:endParaRPr>
                    </a:p>
                  </a:txBody>
                  <a:tcPr marL="17780" marR="1778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00000"/>
                    </a:solidFill>
                  </a:tcPr>
                </a:tc>
                <a:tc>
                  <a:txBody>
                    <a:bodyPr/>
                    <a:lstStyle/>
                    <a:p>
                      <a:pPr algn="r">
                        <a:lnSpc>
                          <a:spcPct val="115000"/>
                        </a:lnSpc>
                        <a:spcBef>
                          <a:spcPts val="200"/>
                        </a:spcBef>
                        <a:spcAft>
                          <a:spcPts val="200"/>
                        </a:spcAft>
                      </a:pPr>
                      <a:r>
                        <a:rPr lang="it-IT" sz="1400" b="1">
                          <a:solidFill>
                            <a:srgbClr val="FFFFFF"/>
                          </a:solidFill>
                          <a:latin typeface="Arial Narrow"/>
                          <a:ea typeface="Calibri"/>
                          <a:cs typeface="Arial"/>
                        </a:rPr>
                        <a:t>Media</a:t>
                      </a:r>
                      <a:endParaRPr lang="it-IT" sz="1400">
                        <a:latin typeface="Calibri"/>
                        <a:ea typeface="Calibri"/>
                        <a:cs typeface="Times New Roman"/>
                      </a:endParaRPr>
                    </a:p>
                    <a:p>
                      <a:pPr algn="r">
                        <a:lnSpc>
                          <a:spcPct val="115000"/>
                        </a:lnSpc>
                        <a:spcBef>
                          <a:spcPts val="200"/>
                        </a:spcBef>
                        <a:spcAft>
                          <a:spcPts val="200"/>
                        </a:spcAft>
                      </a:pPr>
                      <a:r>
                        <a:rPr lang="it-IT" sz="1400" b="1">
                          <a:solidFill>
                            <a:srgbClr val="FFFFFF"/>
                          </a:solidFill>
                          <a:latin typeface="Arial Narrow"/>
                          <a:ea typeface="Calibri"/>
                          <a:cs typeface="Arial"/>
                        </a:rPr>
                        <a:t> questionari </a:t>
                      </a:r>
                      <a:endParaRPr lang="it-IT" sz="1400">
                        <a:latin typeface="Calibri"/>
                        <a:ea typeface="Calibri"/>
                        <a:cs typeface="Times New Roman"/>
                      </a:endParaRPr>
                    </a:p>
                    <a:p>
                      <a:pPr algn="r">
                        <a:lnSpc>
                          <a:spcPct val="115000"/>
                        </a:lnSpc>
                        <a:spcBef>
                          <a:spcPts val="200"/>
                        </a:spcBef>
                        <a:spcAft>
                          <a:spcPts val="200"/>
                        </a:spcAft>
                      </a:pPr>
                      <a:r>
                        <a:rPr lang="it-IT" sz="1400" b="1">
                          <a:solidFill>
                            <a:srgbClr val="FFFFFF"/>
                          </a:solidFill>
                          <a:latin typeface="Arial Narrow"/>
                          <a:ea typeface="Calibri"/>
                          <a:cs typeface="Arial"/>
                        </a:rPr>
                        <a:t>per rilevatore</a:t>
                      </a:r>
                      <a:endParaRPr lang="it-IT" sz="1400">
                        <a:latin typeface="Calibri"/>
                        <a:ea typeface="Calibri"/>
                        <a:cs typeface="Times New Roman"/>
                      </a:endParaRPr>
                    </a:p>
                  </a:txBody>
                  <a:tcPr marL="17780" marR="1778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00000"/>
                    </a:solidFill>
                  </a:tcPr>
                </a:tc>
                <a:tc vMerge="1">
                  <a:txBody>
                    <a:bodyPr/>
                    <a:lstStyle/>
                    <a:p>
                      <a:endParaRPr lang="it-IT"/>
                    </a:p>
                  </a:txBody>
                  <a:tcPr/>
                </a:tc>
                <a:tc vMerge="1">
                  <a:txBody>
                    <a:bodyPr/>
                    <a:lstStyle/>
                    <a:p>
                      <a:endParaRPr lang="it-IT"/>
                    </a:p>
                  </a:txBody>
                  <a:tcPr/>
                </a:tc>
              </a:tr>
              <a:tr h="239634">
                <a:tc>
                  <a:txBody>
                    <a:bodyPr/>
                    <a:lstStyle/>
                    <a:p>
                      <a:pPr>
                        <a:lnSpc>
                          <a:spcPct val="115000"/>
                        </a:lnSpc>
                        <a:spcBef>
                          <a:spcPts val="200"/>
                        </a:spcBef>
                        <a:spcAft>
                          <a:spcPts val="200"/>
                        </a:spcAft>
                      </a:pPr>
                      <a:r>
                        <a:rPr lang="it-IT" sz="1400" b="1" spc="-20" dirty="0">
                          <a:solidFill>
                            <a:srgbClr val="000000"/>
                          </a:solidFill>
                          <a:effectLst/>
                          <a:latin typeface="Arial Narrow"/>
                          <a:ea typeface="Times New Roman"/>
                          <a:cs typeface="Calibri"/>
                        </a:rPr>
                        <a:t>Bolzano/Bozen</a:t>
                      </a:r>
                      <a:endParaRPr lang="it-IT" sz="1400" b="1" dirty="0">
                        <a:effectLst/>
                        <a:latin typeface="Calibri"/>
                        <a:ea typeface="Calibri"/>
                        <a:cs typeface="Times New Roman"/>
                      </a:endParaRPr>
                    </a:p>
                  </a:txBody>
                  <a:tcPr marL="17780" marR="177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a:lnSpc>
                          <a:spcPct val="115000"/>
                        </a:lnSpc>
                        <a:spcBef>
                          <a:spcPts val="200"/>
                        </a:spcBef>
                        <a:spcAft>
                          <a:spcPts val="200"/>
                        </a:spcAft>
                      </a:pPr>
                      <a:r>
                        <a:rPr lang="it-IT" sz="1400" b="1" dirty="0">
                          <a:effectLst/>
                          <a:latin typeface="Arial Narrow"/>
                          <a:ea typeface="Calibri"/>
                          <a:cs typeface="Arial"/>
                        </a:rPr>
                        <a:t>2</a:t>
                      </a:r>
                      <a:endParaRPr lang="it-IT" sz="1400" b="1" dirty="0">
                        <a:effectLst/>
                        <a:latin typeface="Calibri"/>
                        <a:ea typeface="Calibri"/>
                        <a:cs typeface="Times New Roman"/>
                      </a:endParaRPr>
                    </a:p>
                  </a:txBody>
                  <a:tcPr marL="17780" marR="17780" marT="0" marB="0" anchor="b">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a:lnSpc>
                          <a:spcPct val="115000"/>
                        </a:lnSpc>
                        <a:spcBef>
                          <a:spcPts val="200"/>
                        </a:spcBef>
                        <a:spcAft>
                          <a:spcPts val="200"/>
                        </a:spcAft>
                      </a:pPr>
                      <a:r>
                        <a:rPr lang="it-IT" sz="1400" b="1" dirty="0">
                          <a:effectLst/>
                          <a:latin typeface="Arial Narrow"/>
                          <a:ea typeface="Calibri"/>
                          <a:cs typeface="Arial"/>
                        </a:rPr>
                        <a:t>3</a:t>
                      </a:r>
                      <a:endParaRPr lang="it-IT" sz="1400" b="1" dirty="0">
                        <a:effectLst/>
                        <a:latin typeface="Calibri"/>
                        <a:ea typeface="Calibri"/>
                        <a:cs typeface="Times New Roman"/>
                      </a:endParaRPr>
                    </a:p>
                  </a:txBody>
                  <a:tcPr marL="17780" marR="17780" marT="0" marB="0" anchor="b">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a:lnSpc>
                          <a:spcPct val="115000"/>
                        </a:lnSpc>
                        <a:spcBef>
                          <a:spcPts val="200"/>
                        </a:spcBef>
                        <a:spcAft>
                          <a:spcPts val="200"/>
                        </a:spcAft>
                      </a:pPr>
                      <a:r>
                        <a:rPr lang="it-IT" sz="1400" b="1" dirty="0">
                          <a:effectLst/>
                          <a:latin typeface="Arial Narrow"/>
                          <a:ea typeface="Calibri"/>
                          <a:cs typeface="Arial"/>
                        </a:rPr>
                        <a:t>32</a:t>
                      </a:r>
                      <a:endParaRPr lang="it-IT" sz="1400" b="1" dirty="0">
                        <a:effectLst/>
                        <a:latin typeface="Calibri"/>
                        <a:ea typeface="Calibri"/>
                        <a:cs typeface="Times New Roman"/>
                      </a:endParaRPr>
                    </a:p>
                  </a:txBody>
                  <a:tcPr marL="17780" marR="17780" marT="0" marB="0" anchor="b">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a:lnSpc>
                          <a:spcPct val="115000"/>
                        </a:lnSpc>
                        <a:spcBef>
                          <a:spcPts val="200"/>
                        </a:spcBef>
                        <a:spcAft>
                          <a:spcPts val="200"/>
                        </a:spcAft>
                      </a:pPr>
                      <a:r>
                        <a:rPr lang="it-IT" sz="1400" b="1" dirty="0">
                          <a:effectLst/>
                          <a:latin typeface="Arial Narrow"/>
                          <a:ea typeface="Calibri"/>
                          <a:cs typeface="Arial"/>
                        </a:rPr>
                        <a:t>0,0</a:t>
                      </a:r>
                      <a:endParaRPr lang="it-IT" sz="1400" b="1" dirty="0">
                        <a:effectLst/>
                        <a:latin typeface="Calibri"/>
                        <a:ea typeface="Calibri"/>
                        <a:cs typeface="Times New Roman"/>
                      </a:endParaRPr>
                    </a:p>
                  </a:txBody>
                  <a:tcPr marL="17780" marR="17780" marT="0" marB="0" anchor="b">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a:lnSpc>
                          <a:spcPct val="115000"/>
                        </a:lnSpc>
                        <a:spcBef>
                          <a:spcPts val="200"/>
                        </a:spcBef>
                        <a:spcAft>
                          <a:spcPts val="200"/>
                        </a:spcAft>
                      </a:pPr>
                      <a:r>
                        <a:rPr lang="it-IT" sz="1400" b="1" dirty="0">
                          <a:effectLst/>
                          <a:latin typeface="Arial Narrow"/>
                          <a:ea typeface="Calibri"/>
                          <a:cs typeface="Arial"/>
                        </a:rPr>
                        <a:t>306</a:t>
                      </a:r>
                      <a:endParaRPr lang="it-IT" sz="1400" b="1" dirty="0">
                        <a:effectLst/>
                        <a:latin typeface="Calibri"/>
                        <a:ea typeface="Calibri"/>
                        <a:cs typeface="Times New Roman"/>
                      </a:endParaRPr>
                    </a:p>
                  </a:txBody>
                  <a:tcPr marL="17780" marR="17780" marT="0" marB="0" anchor="b">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a:lnSpc>
                          <a:spcPct val="115000"/>
                        </a:lnSpc>
                        <a:spcBef>
                          <a:spcPts val="200"/>
                        </a:spcBef>
                        <a:spcAft>
                          <a:spcPts val="200"/>
                        </a:spcAft>
                      </a:pPr>
                      <a:r>
                        <a:rPr lang="it-IT" sz="1400" b="1" dirty="0">
                          <a:effectLst/>
                          <a:latin typeface="Arial Narrow"/>
                          <a:ea typeface="Calibri"/>
                          <a:cs typeface="Arial"/>
                        </a:rPr>
                        <a:t>1</a:t>
                      </a:r>
                      <a:endParaRPr lang="it-IT" sz="1400" b="1" dirty="0">
                        <a:effectLst/>
                        <a:latin typeface="Calibri"/>
                        <a:ea typeface="Calibri"/>
                        <a:cs typeface="Times New Roman"/>
                      </a:endParaRPr>
                    </a:p>
                  </a:txBody>
                  <a:tcPr marL="17780" marR="17780" marT="0" marB="0" anchor="b">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a:lnSpc>
                          <a:spcPct val="115000"/>
                        </a:lnSpc>
                        <a:spcBef>
                          <a:spcPts val="200"/>
                        </a:spcBef>
                        <a:spcAft>
                          <a:spcPts val="200"/>
                        </a:spcAft>
                      </a:pPr>
                      <a:r>
                        <a:rPr lang="it-IT" sz="1400" b="1" dirty="0">
                          <a:effectLst/>
                          <a:latin typeface="Arial Narrow"/>
                          <a:ea typeface="Calibri"/>
                          <a:cs typeface="Arial"/>
                        </a:rPr>
                        <a:t>38</a:t>
                      </a:r>
                      <a:endParaRPr lang="it-IT" sz="1400" b="1" dirty="0">
                        <a:effectLst/>
                        <a:latin typeface="Calibri"/>
                        <a:ea typeface="Calibri"/>
                        <a:cs typeface="Times New Roman"/>
                      </a:endParaRPr>
                    </a:p>
                  </a:txBody>
                  <a:tcPr marL="17780" marR="17780" marT="0" marB="0" anchor="b">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239634">
                <a:tc>
                  <a:txBody>
                    <a:bodyPr/>
                    <a:lstStyle/>
                    <a:p>
                      <a:pPr>
                        <a:lnSpc>
                          <a:spcPct val="115000"/>
                        </a:lnSpc>
                        <a:spcBef>
                          <a:spcPts val="200"/>
                        </a:spcBef>
                        <a:spcAft>
                          <a:spcPts val="200"/>
                        </a:spcAft>
                      </a:pPr>
                      <a:r>
                        <a:rPr lang="it-IT" sz="1400" b="1" spc="-20" dirty="0">
                          <a:solidFill>
                            <a:srgbClr val="000000"/>
                          </a:solidFill>
                          <a:effectLst/>
                          <a:latin typeface="Arial Narrow"/>
                          <a:ea typeface="Times New Roman"/>
                          <a:cs typeface="Calibri"/>
                        </a:rPr>
                        <a:t>Italia</a:t>
                      </a:r>
                      <a:endParaRPr lang="it-IT" sz="1400" dirty="0">
                        <a:effectLst/>
                        <a:latin typeface="Calibri"/>
                        <a:ea typeface="Calibri"/>
                        <a:cs typeface="Times New Roman"/>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BFBFBF"/>
                    </a:solidFill>
                  </a:tcPr>
                </a:tc>
                <a:tc>
                  <a:txBody>
                    <a:bodyPr/>
                    <a:lstStyle/>
                    <a:p>
                      <a:pPr algn="r">
                        <a:lnSpc>
                          <a:spcPct val="115000"/>
                        </a:lnSpc>
                        <a:spcBef>
                          <a:spcPts val="200"/>
                        </a:spcBef>
                        <a:spcAft>
                          <a:spcPts val="200"/>
                        </a:spcAft>
                      </a:pPr>
                      <a:r>
                        <a:rPr lang="it-IT" sz="1400" b="1">
                          <a:effectLst/>
                          <a:latin typeface="Arial Narrow"/>
                          <a:ea typeface="Times New Roman"/>
                          <a:cs typeface="Arial"/>
                        </a:rPr>
                        <a:t>268</a:t>
                      </a:r>
                      <a:endParaRPr lang="it-IT" sz="1400">
                        <a:effectLst/>
                        <a:latin typeface="Calibri"/>
                        <a:ea typeface="Calibri"/>
                        <a:cs typeface="Times New Roman"/>
                      </a:endParaRPr>
                    </a:p>
                  </a:txBody>
                  <a:tcPr marL="0" marR="0" marT="0" marB="0" anchor="b">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BFBFBF"/>
                    </a:solidFill>
                  </a:tcPr>
                </a:tc>
                <a:tc>
                  <a:txBody>
                    <a:bodyPr/>
                    <a:lstStyle/>
                    <a:p>
                      <a:pPr algn="r">
                        <a:lnSpc>
                          <a:spcPct val="115000"/>
                        </a:lnSpc>
                        <a:spcBef>
                          <a:spcPts val="200"/>
                        </a:spcBef>
                        <a:spcAft>
                          <a:spcPts val="200"/>
                        </a:spcAft>
                      </a:pPr>
                      <a:r>
                        <a:rPr lang="it-IT" sz="1400" b="1" dirty="0">
                          <a:effectLst/>
                          <a:latin typeface="Arial Narrow"/>
                          <a:ea typeface="Times New Roman"/>
                          <a:cs typeface="Arial"/>
                        </a:rPr>
                        <a:t>193</a:t>
                      </a:r>
                      <a:endParaRPr lang="it-IT" sz="1400" dirty="0">
                        <a:effectLst/>
                        <a:latin typeface="Calibri"/>
                        <a:ea typeface="Calibri"/>
                        <a:cs typeface="Times New Roman"/>
                      </a:endParaRPr>
                    </a:p>
                  </a:txBody>
                  <a:tcPr marL="0" marR="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BFBFBF"/>
                    </a:solidFill>
                  </a:tcPr>
                </a:tc>
                <a:tc>
                  <a:txBody>
                    <a:bodyPr/>
                    <a:lstStyle/>
                    <a:p>
                      <a:pPr algn="r">
                        <a:lnSpc>
                          <a:spcPct val="115000"/>
                        </a:lnSpc>
                        <a:spcBef>
                          <a:spcPts val="200"/>
                        </a:spcBef>
                        <a:spcAft>
                          <a:spcPts val="200"/>
                        </a:spcAft>
                      </a:pPr>
                      <a:r>
                        <a:rPr lang="it-IT" sz="1400" b="1" dirty="0">
                          <a:effectLst/>
                          <a:latin typeface="Arial Narrow"/>
                          <a:ea typeface="Times New Roman"/>
                          <a:cs typeface="Arial"/>
                        </a:rPr>
                        <a:t>2.257</a:t>
                      </a:r>
                      <a:endParaRPr lang="it-IT" sz="1400" dirty="0">
                        <a:effectLst/>
                        <a:latin typeface="Calibri"/>
                        <a:ea typeface="Calibri"/>
                        <a:cs typeface="Times New Roman"/>
                      </a:endParaRPr>
                    </a:p>
                  </a:txBody>
                  <a:tcPr marL="0" marR="0" marT="0" marB="0" anchor="b">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BFBFBF"/>
                    </a:solidFill>
                  </a:tcPr>
                </a:tc>
                <a:tc>
                  <a:txBody>
                    <a:bodyPr/>
                    <a:lstStyle/>
                    <a:p>
                      <a:pPr algn="r">
                        <a:lnSpc>
                          <a:spcPct val="115000"/>
                        </a:lnSpc>
                        <a:spcBef>
                          <a:spcPts val="200"/>
                        </a:spcBef>
                        <a:spcAft>
                          <a:spcPts val="200"/>
                        </a:spcAft>
                      </a:pPr>
                      <a:r>
                        <a:rPr lang="it-IT" sz="1400" b="1" spc="-20" dirty="0">
                          <a:solidFill>
                            <a:srgbClr val="000000"/>
                          </a:solidFill>
                          <a:effectLst/>
                          <a:latin typeface="Arial Narrow"/>
                          <a:ea typeface="Times New Roman"/>
                          <a:cs typeface="Calibri"/>
                        </a:rPr>
                        <a:t>47,0</a:t>
                      </a:r>
                      <a:endParaRPr lang="it-IT" sz="1400" dirty="0">
                        <a:effectLst/>
                        <a:latin typeface="Calibri"/>
                        <a:ea typeface="Calibri"/>
                        <a:cs typeface="Times New Roman"/>
                      </a:endParaRPr>
                    </a:p>
                  </a:txBody>
                  <a:tcPr marL="0" marR="0" marT="0" marB="0" anchor="b">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BFBFBF"/>
                    </a:solidFill>
                  </a:tcPr>
                </a:tc>
                <a:tc>
                  <a:txBody>
                    <a:bodyPr/>
                    <a:lstStyle/>
                    <a:p>
                      <a:pPr algn="r">
                        <a:lnSpc>
                          <a:spcPct val="115000"/>
                        </a:lnSpc>
                        <a:spcBef>
                          <a:spcPts val="200"/>
                        </a:spcBef>
                        <a:spcAft>
                          <a:spcPts val="200"/>
                        </a:spcAft>
                      </a:pPr>
                      <a:r>
                        <a:rPr lang="it-IT" sz="1400" b="1" dirty="0">
                          <a:effectLst/>
                          <a:latin typeface="Arial Narrow"/>
                          <a:ea typeface="Times New Roman"/>
                          <a:cs typeface="Arial"/>
                        </a:rPr>
                        <a:t>329</a:t>
                      </a:r>
                      <a:endParaRPr lang="it-IT" sz="1400" dirty="0">
                        <a:effectLst/>
                        <a:latin typeface="Calibri"/>
                        <a:ea typeface="Calibri"/>
                        <a:cs typeface="Times New Roman"/>
                      </a:endParaRPr>
                    </a:p>
                  </a:txBody>
                  <a:tcPr marL="0" marR="0" marT="0" marB="0" anchor="b">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BFBFBF"/>
                    </a:solidFill>
                  </a:tcPr>
                </a:tc>
                <a:tc>
                  <a:txBody>
                    <a:bodyPr/>
                    <a:lstStyle/>
                    <a:p>
                      <a:pPr algn="r">
                        <a:lnSpc>
                          <a:spcPct val="115000"/>
                        </a:lnSpc>
                        <a:spcBef>
                          <a:spcPts val="200"/>
                        </a:spcBef>
                        <a:spcAft>
                          <a:spcPts val="200"/>
                        </a:spcAft>
                      </a:pPr>
                      <a:r>
                        <a:rPr lang="it-IT" sz="1400" b="1">
                          <a:effectLst/>
                          <a:latin typeface="Arial Narrow"/>
                          <a:ea typeface="Times New Roman"/>
                          <a:cs typeface="Arial"/>
                        </a:rPr>
                        <a:t>199</a:t>
                      </a:r>
                      <a:endParaRPr lang="it-IT" sz="1400">
                        <a:effectLst/>
                        <a:latin typeface="Calibri"/>
                        <a:ea typeface="Calibri"/>
                        <a:cs typeface="Times New Roman"/>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BFBFBF"/>
                    </a:solidFill>
                  </a:tcPr>
                </a:tc>
                <a:tc>
                  <a:txBody>
                    <a:bodyPr/>
                    <a:lstStyle/>
                    <a:p>
                      <a:pPr algn="r">
                        <a:lnSpc>
                          <a:spcPct val="115000"/>
                        </a:lnSpc>
                        <a:spcAft>
                          <a:spcPts val="0"/>
                        </a:spcAft>
                      </a:pPr>
                      <a:r>
                        <a:rPr lang="it-IT" sz="1400" b="1" dirty="0">
                          <a:solidFill>
                            <a:srgbClr val="000000"/>
                          </a:solidFill>
                          <a:effectLst/>
                          <a:latin typeface="Arial Narrow"/>
                          <a:ea typeface="Calibri"/>
                          <a:cs typeface="Arial Narrow"/>
                        </a:rPr>
                        <a:t>2.917</a:t>
                      </a:r>
                      <a:endParaRPr lang="it-IT" sz="1400" dirty="0">
                        <a:effectLst/>
                        <a:latin typeface="Calibri"/>
                        <a:ea typeface="Calibri"/>
                        <a:cs typeface="Times New Roman"/>
                      </a:endParaRPr>
                    </a:p>
                  </a:txBody>
                  <a:tcPr marL="0" marR="0" marT="0" marB="0"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BFBFBF"/>
                    </a:solidFill>
                  </a:tcPr>
                </a:tc>
              </a:tr>
            </a:tbl>
          </a:graphicData>
        </a:graphic>
      </p:graphicFrame>
      <p:sp>
        <p:nvSpPr>
          <p:cNvPr id="17411" name="Rectangle 14"/>
          <p:cNvSpPr>
            <a:spLocks noChangeArrowheads="1"/>
          </p:cNvSpPr>
          <p:nvPr/>
        </p:nvSpPr>
        <p:spPr bwMode="auto">
          <a:xfrm>
            <a:off x="539552" y="333375"/>
            <a:ext cx="8351837" cy="1655763"/>
          </a:xfrm>
          <a:prstGeom prst="rect">
            <a:avLst/>
          </a:prstGeom>
          <a:noFill/>
          <a:ln>
            <a:noFill/>
          </a:ln>
          <a:extLst/>
        </p:spPr>
        <p:txBody>
          <a:bodyPr lIns="0" tIns="0" rIns="0" bIns="0"/>
          <a:lstStyle/>
          <a:p>
            <a:pPr marL="266700" indent="-266700" eaLnBrk="1" hangingPunct="1">
              <a:tabLst>
                <a:tab pos="266700" algn="l"/>
              </a:tabLst>
              <a:defRPr/>
            </a:pPr>
            <a:r>
              <a:rPr lang="it-IT" sz="2200" b="1" dirty="0" smtClean="0">
                <a:solidFill>
                  <a:srgbClr val="CC0000"/>
                </a:solidFill>
                <a:latin typeface="+mj-lt"/>
                <a:ea typeface="ＭＳ Ｐゴシック" charset="0"/>
              </a:rPr>
              <a:t>La rete </a:t>
            </a:r>
            <a:r>
              <a:rPr lang="it-IT" sz="2200" b="1" dirty="0">
                <a:solidFill>
                  <a:srgbClr val="CC0000"/>
                </a:solidFill>
                <a:latin typeface="+mj-lt"/>
                <a:ea typeface="ＭＳ Ｐゴシック" charset="0"/>
              </a:rPr>
              <a:t>di rilevazione </a:t>
            </a:r>
            <a:r>
              <a:rPr lang="it-IT" sz="2200" b="1" dirty="0" smtClean="0">
                <a:solidFill>
                  <a:srgbClr val="CC0000"/>
                </a:solidFill>
                <a:latin typeface="+mj-lt"/>
                <a:ea typeface="ＭＳ Ｐゴシック" charset="0"/>
              </a:rPr>
              <a:t>in Provincia di Bolzano</a:t>
            </a: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500" b="1" dirty="0">
              <a:solidFill>
                <a:srgbClr val="CC0000"/>
              </a:solidFill>
              <a:latin typeface="+mj-lt"/>
              <a:ea typeface="ＭＳ Ｐゴシック" charset="0"/>
            </a:endParaRPr>
          </a:p>
          <a:p>
            <a:pPr marL="266700" indent="-266700" eaLnBrk="1" hangingPunct="1">
              <a:tabLst>
                <a:tab pos="266700" algn="l"/>
              </a:tabLst>
              <a:defRPr/>
            </a:pPr>
            <a:r>
              <a:rPr lang="fr-FR" sz="1600" b="1" dirty="0" err="1" smtClean="0">
                <a:latin typeface="Arial" charset="0"/>
              </a:rPr>
              <a:t>Risorse</a:t>
            </a:r>
            <a:r>
              <a:rPr lang="fr-FR" sz="1600" b="1" dirty="0" smtClean="0">
                <a:latin typeface="Arial" charset="0"/>
              </a:rPr>
              <a:t> </a:t>
            </a:r>
            <a:r>
              <a:rPr lang="fr-FR" sz="1600" b="1" dirty="0" err="1">
                <a:latin typeface="Arial" charset="0"/>
              </a:rPr>
              <a:t>umane</a:t>
            </a:r>
            <a:r>
              <a:rPr lang="fr-FR" sz="1600" b="1" dirty="0">
                <a:latin typeface="Arial" charset="0"/>
              </a:rPr>
              <a:t> </a:t>
            </a:r>
            <a:r>
              <a:rPr lang="fr-FR" sz="1600" b="1" dirty="0" err="1">
                <a:latin typeface="Arial" charset="0"/>
              </a:rPr>
              <a:t>degli</a:t>
            </a:r>
            <a:r>
              <a:rPr lang="fr-FR" sz="1600" b="1" dirty="0">
                <a:latin typeface="Arial" charset="0"/>
              </a:rPr>
              <a:t> UPC, per </a:t>
            </a:r>
            <a:r>
              <a:rPr lang="fr-FR" sz="1600" b="1" dirty="0" err="1">
                <a:latin typeface="Arial" charset="0"/>
              </a:rPr>
              <a:t>profilo</a:t>
            </a:r>
            <a:r>
              <a:rPr lang="fr-FR" sz="1600" b="1" dirty="0">
                <a:latin typeface="Arial" charset="0"/>
              </a:rPr>
              <a:t> </a:t>
            </a:r>
            <a:r>
              <a:rPr lang="fr-FR" sz="1600" b="1" dirty="0" err="1">
                <a:latin typeface="Arial" charset="0"/>
              </a:rPr>
              <a:t>assegnato</a:t>
            </a:r>
            <a:r>
              <a:rPr lang="fr-FR" sz="1600" b="1" dirty="0">
                <a:latin typeface="Arial" charset="0"/>
              </a:rPr>
              <a:t> – </a:t>
            </a:r>
            <a:r>
              <a:rPr lang="fr-FR" sz="1600" b="1" dirty="0" err="1">
                <a:latin typeface="Arial" charset="0"/>
              </a:rPr>
              <a:t>Valori</a:t>
            </a:r>
            <a:r>
              <a:rPr lang="fr-FR" sz="1600" b="1" dirty="0">
                <a:latin typeface="Arial" charset="0"/>
              </a:rPr>
              <a:t> </a:t>
            </a:r>
            <a:r>
              <a:rPr lang="fr-FR" sz="1600" b="1" dirty="0" err="1">
                <a:latin typeface="Arial" charset="0"/>
              </a:rPr>
              <a:t>assoluti</a:t>
            </a:r>
            <a:r>
              <a:rPr lang="fr-FR" sz="1600" b="1" dirty="0">
                <a:latin typeface="Arial" charset="0"/>
              </a:rPr>
              <a:t> e </a:t>
            </a:r>
            <a:r>
              <a:rPr lang="fr-FR" sz="1600" b="1" dirty="0" err="1">
                <a:latin typeface="Arial" charset="0"/>
              </a:rPr>
              <a:t>percentuali</a:t>
            </a:r>
            <a:endParaRPr lang="it-IT" sz="2200" b="1" dirty="0">
              <a:solidFill>
                <a:srgbClr val="CC0000"/>
              </a:solidFill>
              <a:latin typeface="+mj-lt"/>
              <a:ea typeface="ＭＳ Ｐゴシック" charset="0"/>
            </a:endParaRPr>
          </a:p>
        </p:txBody>
      </p:sp>
      <p:sp>
        <p:nvSpPr>
          <p:cNvPr id="3075" name="Rectangle 14"/>
          <p:cNvSpPr>
            <a:spLocks noChangeArrowheads="1"/>
          </p:cNvSpPr>
          <p:nvPr/>
        </p:nvSpPr>
        <p:spPr bwMode="auto">
          <a:xfrm>
            <a:off x="468313" y="1052513"/>
            <a:ext cx="8280400" cy="3529012"/>
          </a:xfrm>
          <a:prstGeom prst="rect">
            <a:avLst/>
          </a:prstGeom>
          <a:noFill/>
          <a:ln>
            <a:noFill/>
          </a:ln>
          <a:extLst/>
        </p:spPr>
        <p:txBody>
          <a:bodyPr lIns="0" tIns="0" rIns="0" bIns="0"/>
          <a:lstStyle/>
          <a:p>
            <a:pPr marL="342900" indent="-342900" algn="just" eaLnBrk="1" hangingPunct="1">
              <a:lnSpc>
                <a:spcPct val="115000"/>
              </a:lnSpc>
              <a:buClr>
                <a:srgbClr val="CC0000"/>
              </a:buClr>
              <a:buFont typeface="Wingdings" pitchFamily="2" charset="2"/>
              <a:buChar char="ü"/>
              <a:tabLst>
                <a:tab pos="266700" algn="l"/>
              </a:tabLst>
              <a:defRPr/>
            </a:pPr>
            <a:endParaRPr lang="en-US" sz="1800" dirty="0">
              <a:solidFill>
                <a:schemeClr val="bg2"/>
              </a:solidFill>
            </a:endParaRPr>
          </a:p>
          <a:p>
            <a:pPr marL="342900" indent="-342900" algn="just" eaLnBrk="1" hangingPunct="1">
              <a:lnSpc>
                <a:spcPct val="115000"/>
              </a:lnSpc>
              <a:buClr>
                <a:srgbClr val="CC0000"/>
              </a:buClr>
              <a:buFont typeface="Wingdings" pitchFamily="2" charset="2"/>
              <a:buChar char="ü"/>
              <a:tabLst>
                <a:tab pos="266700" algn="l"/>
              </a:tabLst>
              <a:defRPr/>
            </a:pPr>
            <a:endParaRPr lang="en-US" sz="1800" dirty="0">
              <a:solidFill>
                <a:schemeClr val="bg2"/>
              </a:solidFill>
            </a:endParaRPr>
          </a:p>
          <a:p>
            <a:pPr marL="342900" indent="-342900" eaLnBrk="1" hangingPunct="1">
              <a:buClr>
                <a:srgbClr val="CC0000"/>
              </a:buClr>
              <a:buFont typeface="Wingdings" pitchFamily="2" charset="2"/>
              <a:buChar char="ü"/>
              <a:tabLst>
                <a:tab pos="266700" algn="l"/>
              </a:tabLst>
              <a:defRPr/>
            </a:pPr>
            <a:endParaRPr lang="it-IT" sz="1800" dirty="0">
              <a:solidFill>
                <a:schemeClr val="bg2"/>
              </a:solidFill>
            </a:endParaRPr>
          </a:p>
          <a:p>
            <a:pPr algn="just" eaLnBrk="1" hangingPunct="1">
              <a:buClr>
                <a:srgbClr val="CC0000"/>
              </a:buClr>
              <a:tabLst>
                <a:tab pos="266700" algn="l"/>
              </a:tabLst>
              <a:defRPr/>
            </a:pPr>
            <a:endParaRPr lang="it-IT" sz="1800" dirty="0">
              <a:solidFill>
                <a:schemeClr val="bg2"/>
              </a:solidFill>
            </a:endParaRPr>
          </a:p>
        </p:txBody>
      </p:sp>
      <p:sp>
        <p:nvSpPr>
          <p:cNvPr id="7172"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pic>
        <p:nvPicPr>
          <p:cNvPr id="7173" name="Immagine 15" descr="logo_censimento_istat_payoff.jpg"/>
          <p:cNvPicPr>
            <a:picLocks noChangeAspect="1"/>
          </p:cNvPicPr>
          <p:nvPr/>
        </p:nvPicPr>
        <p:blipFill>
          <a:blip r:embed="rId3"/>
          <a:srcRect b="18076"/>
          <a:stretch>
            <a:fillRect/>
          </a:stretch>
        </p:blipFill>
        <p:spPr bwMode="auto">
          <a:xfrm>
            <a:off x="457200" y="5911850"/>
            <a:ext cx="2817813" cy="679450"/>
          </a:xfrm>
          <a:prstGeom prst="rect">
            <a:avLst/>
          </a:prstGeom>
          <a:noFill/>
          <a:ln w="9525">
            <a:noFill/>
            <a:miter lim="800000"/>
            <a:headEnd/>
            <a:tailEnd/>
          </a:ln>
        </p:spPr>
      </p:pic>
      <p:sp>
        <p:nvSpPr>
          <p:cNvPr id="20" name="Rettangolo 19"/>
          <p:cNvSpPr/>
          <p:nvPr/>
        </p:nvSpPr>
        <p:spPr bwMode="auto">
          <a:xfrm>
            <a:off x="5652120" y="2887929"/>
            <a:ext cx="504056" cy="504056"/>
          </a:xfrm>
          <a:prstGeom prst="rect">
            <a:avLst/>
          </a:prstGeom>
          <a:noFill/>
          <a:ln w="44450" cap="flat" cmpd="sng" algn="ctr">
            <a:solidFill>
              <a:srgbClr val="CA0A2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grpSp>
        <p:nvGrpSpPr>
          <p:cNvPr id="2" name="Gruppo 1"/>
          <p:cNvGrpSpPr/>
          <p:nvPr/>
        </p:nvGrpSpPr>
        <p:grpSpPr>
          <a:xfrm>
            <a:off x="8155856" y="2890137"/>
            <a:ext cx="705671" cy="1430509"/>
            <a:chOff x="8155856" y="2890137"/>
            <a:chExt cx="705671" cy="1430509"/>
          </a:xfrm>
        </p:grpSpPr>
        <p:sp>
          <p:nvSpPr>
            <p:cNvPr id="12" name="Rettangolo 11"/>
            <p:cNvSpPr/>
            <p:nvPr/>
          </p:nvSpPr>
          <p:spPr bwMode="auto">
            <a:xfrm>
              <a:off x="8155856" y="2890137"/>
              <a:ext cx="632446" cy="504453"/>
            </a:xfrm>
            <a:prstGeom prst="rect">
              <a:avLst/>
            </a:prstGeom>
            <a:noFill/>
            <a:ln w="44450" cap="flat" cmpd="sng" algn="ctr">
              <a:solidFill>
                <a:srgbClr val="CA0A2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3" name="Freccia in giù 2"/>
            <p:cNvSpPr/>
            <p:nvPr/>
          </p:nvSpPr>
          <p:spPr bwMode="auto">
            <a:xfrm>
              <a:off x="8472079" y="3394590"/>
              <a:ext cx="173547" cy="539663"/>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4" name="Ovale 3"/>
            <p:cNvSpPr/>
            <p:nvPr/>
          </p:nvSpPr>
          <p:spPr bwMode="auto">
            <a:xfrm>
              <a:off x="8155857" y="3934253"/>
              <a:ext cx="705670" cy="386393"/>
            </a:xfrm>
            <a:prstGeom prst="ellipse">
              <a:avLst/>
            </a:prstGeom>
            <a:solidFill>
              <a:srgbClr val="C0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it-IT" sz="1400" b="1" dirty="0">
                  <a:solidFill>
                    <a:schemeClr val="bg1">
                      <a:lumMod val="95000"/>
                    </a:schemeClr>
                  </a:solidFill>
                  <a:latin typeface="Arial" charset="0"/>
                  <a:ea typeface="ＭＳ Ｐゴシック" charset="0"/>
                  <a:cs typeface="ＭＳ Ｐゴシック" charset="0"/>
                </a:rPr>
                <a:t>1</a:t>
              </a:r>
              <a:r>
                <a:rPr kumimoji="0" lang="it-IT" sz="1400" b="1" i="0" u="none" strike="noStrike" cap="none" normalizeH="0" baseline="0" dirty="0" smtClean="0">
                  <a:ln>
                    <a:noFill/>
                  </a:ln>
                  <a:solidFill>
                    <a:schemeClr val="bg1">
                      <a:lumMod val="95000"/>
                    </a:schemeClr>
                  </a:solidFill>
                  <a:effectLst/>
                  <a:latin typeface="Arial" charset="0"/>
                  <a:ea typeface="ＭＳ Ｐゴシック" charset="0"/>
                  <a:cs typeface="ＭＳ Ｐゴシック" charset="0"/>
                </a:rPr>
                <a:t>%</a:t>
              </a:r>
              <a:endParaRPr kumimoji="0" lang="it-IT" sz="1400" b="1" i="0" u="none" strike="noStrike" cap="none" normalizeH="0" baseline="0" dirty="0">
                <a:ln>
                  <a:noFill/>
                </a:ln>
                <a:solidFill>
                  <a:schemeClr val="bg1">
                    <a:lumMod val="95000"/>
                  </a:schemeClr>
                </a:solidFill>
                <a:effectLst/>
                <a:latin typeface="Arial" charset="0"/>
                <a:ea typeface="ＭＳ Ｐゴシック" charset="0"/>
                <a:cs typeface="ＭＳ Ｐゴシック" charset="0"/>
              </a:endParaRPr>
            </a:p>
          </p:txBody>
        </p:sp>
      </p:grpSp>
      <p:grpSp>
        <p:nvGrpSpPr>
          <p:cNvPr id="5" name="Gruppo 4"/>
          <p:cNvGrpSpPr/>
          <p:nvPr/>
        </p:nvGrpSpPr>
        <p:grpSpPr>
          <a:xfrm>
            <a:off x="4556776" y="2910043"/>
            <a:ext cx="819844" cy="1714237"/>
            <a:chOff x="4556776" y="2910043"/>
            <a:chExt cx="819844" cy="1714237"/>
          </a:xfrm>
        </p:grpSpPr>
        <p:sp>
          <p:nvSpPr>
            <p:cNvPr id="10" name="Rettangolo 9"/>
            <p:cNvSpPr/>
            <p:nvPr/>
          </p:nvSpPr>
          <p:spPr bwMode="auto">
            <a:xfrm>
              <a:off x="4593841" y="2910043"/>
              <a:ext cx="504056" cy="259866"/>
            </a:xfrm>
            <a:prstGeom prst="rect">
              <a:avLst/>
            </a:prstGeom>
            <a:noFill/>
            <a:ln w="44450" cap="flat" cmpd="sng" algn="ctr">
              <a:solidFill>
                <a:srgbClr val="CA0A2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4" name="Freccia in giù 13"/>
            <p:cNvSpPr/>
            <p:nvPr/>
          </p:nvSpPr>
          <p:spPr bwMode="auto">
            <a:xfrm>
              <a:off x="4872998" y="3169909"/>
              <a:ext cx="173547" cy="539663"/>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5" name="Ovale 14"/>
            <p:cNvSpPr/>
            <p:nvPr/>
          </p:nvSpPr>
          <p:spPr bwMode="auto">
            <a:xfrm>
              <a:off x="4556776" y="3709572"/>
              <a:ext cx="819844" cy="914708"/>
            </a:xfrm>
            <a:prstGeom prst="ellipse">
              <a:avLst/>
            </a:prstGeom>
            <a:solidFill>
              <a:srgbClr val="C0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it-IT" sz="1400" b="1" i="0" u="none" strike="noStrike" cap="none" normalizeH="0" baseline="0" dirty="0" smtClean="0">
                  <a:ln>
                    <a:noFill/>
                  </a:ln>
                  <a:solidFill>
                    <a:schemeClr val="bg1">
                      <a:lumMod val="95000"/>
                    </a:schemeClr>
                  </a:solidFill>
                  <a:effectLst/>
                  <a:latin typeface="Arial" charset="0"/>
                  <a:ea typeface="ＭＳ Ｐゴシック" charset="0"/>
                  <a:cs typeface="ＭＳ Ｐゴシック" charset="0"/>
                </a:rPr>
                <a:t>84% operatori</a:t>
              </a:r>
              <a:endParaRPr kumimoji="0" lang="it-IT" sz="1400" b="1" i="0" u="none" strike="noStrike" cap="none" normalizeH="0" baseline="0" dirty="0">
                <a:ln>
                  <a:noFill/>
                </a:ln>
                <a:solidFill>
                  <a:schemeClr val="bg1">
                    <a:lumMod val="95000"/>
                  </a:schemeClr>
                </a:solidFill>
                <a:effectLst/>
                <a:latin typeface="Arial" charset="0"/>
                <a:ea typeface="ＭＳ Ｐゴシック" charset="0"/>
                <a:cs typeface="ＭＳ Ｐゴシック" charset="0"/>
              </a:endParaRPr>
            </a:p>
          </p:txBody>
        </p:sp>
      </p:grpSp>
      <p:sp>
        <p:nvSpPr>
          <p:cNvPr id="16" name="Rettangolo 15"/>
          <p:cNvSpPr/>
          <p:nvPr/>
        </p:nvSpPr>
        <p:spPr bwMode="auto">
          <a:xfrm>
            <a:off x="6660332" y="2910043"/>
            <a:ext cx="504056" cy="504056"/>
          </a:xfrm>
          <a:prstGeom prst="rect">
            <a:avLst/>
          </a:prstGeom>
          <a:noFill/>
          <a:ln w="44450" cap="flat" cmpd="sng" algn="ctr">
            <a:solidFill>
              <a:srgbClr val="CA0A2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8" name="Text Box 6"/>
          <p:cNvSpPr txBox="1">
            <a:spLocks noChangeArrowheads="1"/>
          </p:cNvSpPr>
          <p:nvPr/>
        </p:nvSpPr>
        <p:spPr bwMode="auto">
          <a:xfrm>
            <a:off x="6084000" y="5950800"/>
            <a:ext cx="2880488" cy="307975"/>
          </a:xfrm>
          <a:prstGeom prst="rect">
            <a:avLst/>
          </a:prstGeom>
          <a:noFill/>
          <a:ln w="9525">
            <a:noFill/>
            <a:miter lim="800000"/>
            <a:headEnd/>
            <a:tailEnd/>
          </a:ln>
        </p:spPr>
        <p:txBody>
          <a:bodyPr wrap="square">
            <a:spAutoFit/>
          </a:bodyPr>
          <a:lstStyle/>
          <a:p>
            <a:pPr>
              <a:spcBef>
                <a:spcPct val="50000"/>
              </a:spcBef>
            </a:pPr>
            <a:r>
              <a:rPr lang="it-IT" sz="1400" dirty="0" smtClean="0">
                <a:solidFill>
                  <a:srgbClr val="CA0A20"/>
                </a:solidFill>
                <a:latin typeface="Courier New" pitchFamily="49" charset="0"/>
              </a:rPr>
              <a:t>Bolzano, 24 </a:t>
            </a:r>
            <a:r>
              <a:rPr lang="it-IT" sz="1400" dirty="0" smtClean="0">
                <a:solidFill>
                  <a:srgbClr val="CA0A20"/>
                </a:solidFill>
                <a:latin typeface="Courier New" pitchFamily="49" charset="0"/>
              </a:rPr>
              <a:t>Luglio 2014</a:t>
            </a:r>
            <a:endParaRPr lang="it-IT" sz="1400" dirty="0">
              <a:solidFill>
                <a:srgbClr val="CA0A20"/>
              </a:solidFill>
              <a:latin typeface="Courier New" pitchFamily="49"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539552" y="333375"/>
            <a:ext cx="8351837" cy="791369"/>
          </a:xfrm>
          <a:prstGeom prst="rect">
            <a:avLst/>
          </a:prstGeom>
          <a:noFill/>
          <a:ln>
            <a:noFill/>
          </a:ln>
          <a:extLst/>
        </p:spPr>
        <p:txBody>
          <a:bodyPr lIns="0" tIns="0" rIns="0" bIns="0"/>
          <a:lstStyle/>
          <a:p>
            <a:pPr marL="266700" indent="-266700" eaLnBrk="1" hangingPunct="1">
              <a:tabLst>
                <a:tab pos="266700" algn="l"/>
              </a:tabLst>
              <a:defRPr/>
            </a:pPr>
            <a:r>
              <a:rPr lang="it-IT" sz="2200" b="1" dirty="0">
                <a:solidFill>
                  <a:srgbClr val="CC0000"/>
                </a:solidFill>
                <a:latin typeface="+mj-lt"/>
                <a:ea typeface="ＭＳ Ｐゴシック" charset="0"/>
              </a:rPr>
              <a:t>La spedizione </a:t>
            </a:r>
            <a:r>
              <a:rPr lang="it-IT" sz="2200" b="1" dirty="0" smtClean="0">
                <a:solidFill>
                  <a:srgbClr val="CC0000"/>
                </a:solidFill>
                <a:latin typeface="+mj-lt"/>
                <a:ea typeface="ＭＳ Ｐゴシック" charset="0"/>
              </a:rPr>
              <a:t>dei questionari</a:t>
            </a:r>
          </a:p>
          <a:p>
            <a:pPr marL="266700" indent="-266700" eaLnBrk="1" hangingPunct="1">
              <a:tabLst>
                <a:tab pos="266700" algn="l"/>
              </a:tabLst>
              <a:defRPr/>
            </a:pPr>
            <a:endParaRPr lang="it-IT" sz="1200" b="1" dirty="0">
              <a:solidFill>
                <a:srgbClr val="CC0000"/>
              </a:solidFill>
              <a:latin typeface="+mj-lt"/>
              <a:ea typeface="ＭＳ Ｐゴシック" charset="0"/>
            </a:endParaRPr>
          </a:p>
          <a:p>
            <a:pPr eaLnBrk="1" hangingPunct="1">
              <a:tabLst>
                <a:tab pos="266700" algn="l"/>
              </a:tabLst>
              <a:defRPr/>
            </a:pPr>
            <a:r>
              <a:rPr lang="it-IT" sz="1600" b="1" dirty="0" smtClean="0">
                <a:latin typeface="Arial" charset="0"/>
              </a:rPr>
              <a:t>Esito spedizione postale per UPC – Valori </a:t>
            </a:r>
            <a:r>
              <a:rPr lang="it-IT" sz="1600" b="1" dirty="0">
                <a:latin typeface="Arial" charset="0"/>
              </a:rPr>
              <a:t>percentuali sul totale delle unità in lista </a:t>
            </a:r>
            <a:endParaRPr lang="it-IT" sz="2200" b="1" dirty="0">
              <a:solidFill>
                <a:srgbClr val="CC0000"/>
              </a:solidFill>
              <a:latin typeface="+mj-lt"/>
              <a:ea typeface="ＭＳ Ｐゴシック" charset="0"/>
            </a:endParaRPr>
          </a:p>
        </p:txBody>
      </p:sp>
      <p:sp>
        <p:nvSpPr>
          <p:cNvPr id="3075" name="Rectangle 14"/>
          <p:cNvSpPr>
            <a:spLocks noChangeArrowheads="1"/>
          </p:cNvSpPr>
          <p:nvPr/>
        </p:nvSpPr>
        <p:spPr bwMode="auto">
          <a:xfrm>
            <a:off x="468313" y="1557338"/>
            <a:ext cx="8280400" cy="3311525"/>
          </a:xfrm>
          <a:prstGeom prst="rect">
            <a:avLst/>
          </a:prstGeom>
          <a:noFill/>
          <a:ln>
            <a:noFill/>
          </a:ln>
          <a:extLst/>
        </p:spPr>
        <p:txBody>
          <a:bodyPr lIns="0" tIns="0" rIns="0" bIns="0"/>
          <a:lstStyle/>
          <a:p>
            <a:pPr marL="342900" indent="-342900" algn="just" eaLnBrk="1" hangingPunct="1">
              <a:lnSpc>
                <a:spcPct val="115000"/>
              </a:lnSpc>
              <a:buClr>
                <a:srgbClr val="CC0000"/>
              </a:buClr>
              <a:buFont typeface="Wingdings" pitchFamily="2" charset="2"/>
              <a:buChar char="ü"/>
              <a:tabLst>
                <a:tab pos="266700" algn="l"/>
              </a:tabLst>
              <a:defRPr/>
            </a:pPr>
            <a:endParaRPr lang="en-US" sz="1800" dirty="0">
              <a:solidFill>
                <a:schemeClr val="bg2"/>
              </a:solidFill>
            </a:endParaRPr>
          </a:p>
          <a:p>
            <a:pPr marL="342900" indent="-342900" algn="just" eaLnBrk="1" hangingPunct="1">
              <a:lnSpc>
                <a:spcPct val="115000"/>
              </a:lnSpc>
              <a:buClr>
                <a:srgbClr val="CC0000"/>
              </a:buClr>
              <a:buFont typeface="Wingdings" pitchFamily="2" charset="2"/>
              <a:buChar char="ü"/>
              <a:tabLst>
                <a:tab pos="266700" algn="l"/>
              </a:tabLst>
              <a:defRPr/>
            </a:pPr>
            <a:endParaRPr lang="en-US" sz="1800" dirty="0">
              <a:solidFill>
                <a:schemeClr val="bg2"/>
              </a:solidFill>
            </a:endParaRPr>
          </a:p>
          <a:p>
            <a:pPr marL="342900" indent="-342900" eaLnBrk="1" hangingPunct="1">
              <a:buClr>
                <a:srgbClr val="CC0000"/>
              </a:buClr>
              <a:buFont typeface="Wingdings" pitchFamily="2" charset="2"/>
              <a:buChar char="ü"/>
              <a:tabLst>
                <a:tab pos="266700" algn="l"/>
              </a:tabLst>
              <a:defRPr/>
            </a:pPr>
            <a:endParaRPr lang="it-IT" sz="1800" dirty="0">
              <a:solidFill>
                <a:schemeClr val="bg2"/>
              </a:solidFill>
            </a:endParaRPr>
          </a:p>
          <a:p>
            <a:pPr algn="just" eaLnBrk="1" hangingPunct="1">
              <a:buClr>
                <a:srgbClr val="CC0000"/>
              </a:buClr>
              <a:tabLst>
                <a:tab pos="266700" algn="l"/>
              </a:tabLst>
              <a:defRPr/>
            </a:pPr>
            <a:endParaRPr lang="it-IT" sz="1800" dirty="0">
              <a:solidFill>
                <a:schemeClr val="bg2"/>
              </a:solidFill>
            </a:endParaRPr>
          </a:p>
        </p:txBody>
      </p:sp>
      <p:sp>
        <p:nvSpPr>
          <p:cNvPr id="819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pic>
        <p:nvPicPr>
          <p:cNvPr id="8197" name="Immagine 15" descr="logo_censimento_istat_payoff.jpg"/>
          <p:cNvPicPr>
            <a:picLocks noChangeAspect="1"/>
          </p:cNvPicPr>
          <p:nvPr/>
        </p:nvPicPr>
        <p:blipFill>
          <a:blip r:embed="rId3"/>
          <a:srcRect b="18076"/>
          <a:stretch>
            <a:fillRect/>
          </a:stretch>
        </p:blipFill>
        <p:spPr bwMode="auto">
          <a:xfrm>
            <a:off x="457200" y="5911850"/>
            <a:ext cx="2817813" cy="679450"/>
          </a:xfrm>
          <a:prstGeom prst="rect">
            <a:avLst/>
          </a:prstGeom>
          <a:noFill/>
          <a:ln w="9525">
            <a:noFill/>
            <a:miter lim="800000"/>
            <a:headEnd/>
            <a:tailEnd/>
          </a:ln>
        </p:spPr>
      </p:pic>
      <p:sp>
        <p:nvSpPr>
          <p:cNvPr id="8199" name="Rectangle 2"/>
          <p:cNvSpPr>
            <a:spLocks noChangeArrowheads="1"/>
          </p:cNvSpPr>
          <p:nvPr/>
        </p:nvSpPr>
        <p:spPr bwMode="auto">
          <a:xfrm>
            <a:off x="0" y="0"/>
            <a:ext cx="9144000" cy="457200"/>
          </a:xfrm>
          <a:prstGeom prst="rect">
            <a:avLst/>
          </a:prstGeom>
          <a:noFill/>
          <a:ln w="9525">
            <a:noFill/>
            <a:miter lim="800000"/>
            <a:headEnd/>
            <a:tailEnd/>
          </a:ln>
          <a:effectLst/>
        </p:spPr>
        <p:txBody>
          <a:bodyPr wrap="none" anchor="ctr">
            <a:spAutoFit/>
          </a:bodyPr>
          <a:lstStyle/>
          <a:p>
            <a:endParaRPr lang="it-IT"/>
          </a:p>
        </p:txBody>
      </p:sp>
      <p:sp>
        <p:nvSpPr>
          <p:cNvPr id="12" name="Rectangle 14"/>
          <p:cNvSpPr>
            <a:spLocks noChangeArrowheads="1"/>
          </p:cNvSpPr>
          <p:nvPr/>
        </p:nvSpPr>
        <p:spPr bwMode="auto">
          <a:xfrm>
            <a:off x="6732240" y="1412776"/>
            <a:ext cx="2016224"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342900" indent="-342900" algn="just" eaLnBrk="1" hangingPunct="1">
              <a:lnSpc>
                <a:spcPct val="115000"/>
              </a:lnSpc>
              <a:buClr>
                <a:srgbClr val="002060"/>
              </a:buClr>
              <a:buFont typeface="Wingdings" pitchFamily="2" charset="2"/>
              <a:buChar char="q"/>
              <a:tabLst>
                <a:tab pos="266700" algn="l"/>
              </a:tabLst>
              <a:defRPr/>
            </a:pPr>
            <a:r>
              <a:rPr lang="it-IT" sz="1600" b="1" dirty="0" smtClean="0">
                <a:solidFill>
                  <a:schemeClr val="bg2"/>
                </a:solidFill>
                <a:latin typeface="Arial" pitchFamily="34" charset="0"/>
                <a:ea typeface="ＭＳ Ｐゴシック" pitchFamily="34" charset="-128"/>
              </a:rPr>
              <a:t>Inizio consegna:</a:t>
            </a:r>
          </a:p>
          <a:p>
            <a:pPr marL="342900" indent="-342900" algn="just" eaLnBrk="1" hangingPunct="1">
              <a:lnSpc>
                <a:spcPct val="115000"/>
              </a:lnSpc>
              <a:buClr>
                <a:srgbClr val="002060"/>
              </a:buClr>
              <a:tabLst>
                <a:tab pos="266700" algn="l"/>
              </a:tabLst>
              <a:defRPr/>
            </a:pPr>
            <a:r>
              <a:rPr lang="it-IT" sz="1600" b="1" dirty="0" smtClean="0">
                <a:solidFill>
                  <a:schemeClr val="bg2"/>
                </a:solidFill>
              </a:rPr>
              <a:t>	  </a:t>
            </a:r>
            <a:r>
              <a:rPr lang="it-IT" sz="1600" b="1" dirty="0" smtClean="0">
                <a:solidFill>
                  <a:srgbClr val="C00000"/>
                </a:solidFill>
                <a:latin typeface="Arial" pitchFamily="34" charset="0"/>
                <a:ea typeface="ＭＳ Ｐゴシック" pitchFamily="34" charset="-128"/>
              </a:rPr>
              <a:t>3 </a:t>
            </a:r>
            <a:r>
              <a:rPr lang="it-IT" sz="1600" b="1" dirty="0" err="1" smtClean="0">
                <a:solidFill>
                  <a:srgbClr val="C00000"/>
                </a:solidFill>
                <a:latin typeface="Arial" pitchFamily="34" charset="0"/>
                <a:ea typeface="ＭＳ Ｐゴシック" pitchFamily="34" charset="-128"/>
              </a:rPr>
              <a:t>sett</a:t>
            </a:r>
            <a:r>
              <a:rPr lang="it-IT" sz="1600" b="1" dirty="0" smtClean="0">
                <a:solidFill>
                  <a:srgbClr val="C00000"/>
                </a:solidFill>
                <a:latin typeface="Arial" pitchFamily="34" charset="0"/>
                <a:ea typeface="ＭＳ Ｐゴシック" pitchFamily="34" charset="-128"/>
              </a:rPr>
              <a:t> 2012</a:t>
            </a:r>
          </a:p>
          <a:p>
            <a:pPr marL="342900" indent="-342900" algn="just" eaLnBrk="1" hangingPunct="1">
              <a:lnSpc>
                <a:spcPct val="115000"/>
              </a:lnSpc>
              <a:buClr>
                <a:srgbClr val="002060"/>
              </a:buClr>
              <a:tabLst>
                <a:tab pos="266700" algn="l"/>
              </a:tabLst>
              <a:defRPr/>
            </a:pPr>
            <a:endParaRPr lang="it-IT" sz="1600" b="1" dirty="0" smtClean="0">
              <a:solidFill>
                <a:schemeClr val="bg2"/>
              </a:solidFill>
              <a:latin typeface="Arial" pitchFamily="34" charset="0"/>
              <a:ea typeface="ＭＳ Ｐゴシック" pitchFamily="34" charset="-128"/>
            </a:endParaRPr>
          </a:p>
          <a:p>
            <a:pPr marL="342900" indent="-342900" algn="just" eaLnBrk="1" hangingPunct="1">
              <a:lnSpc>
                <a:spcPct val="115000"/>
              </a:lnSpc>
              <a:buClr>
                <a:srgbClr val="002060"/>
              </a:buClr>
              <a:buFont typeface="Wingdings" pitchFamily="2" charset="2"/>
              <a:buChar char="q"/>
              <a:tabLst>
                <a:tab pos="266700" algn="l"/>
              </a:tabLst>
              <a:defRPr/>
            </a:pPr>
            <a:r>
              <a:rPr lang="it-IT" sz="1600" b="1" dirty="0" smtClean="0">
                <a:solidFill>
                  <a:schemeClr val="bg2"/>
                </a:solidFill>
              </a:rPr>
              <a:t>Questionari consegnati:</a:t>
            </a:r>
            <a:endParaRPr lang="it-IT" sz="1600" b="1" dirty="0" smtClean="0">
              <a:solidFill>
                <a:schemeClr val="bg2"/>
              </a:solidFill>
              <a:latin typeface="Arial" pitchFamily="34" charset="0"/>
              <a:ea typeface="ＭＳ Ｐゴシック" pitchFamily="34" charset="-128"/>
            </a:endParaRPr>
          </a:p>
          <a:p>
            <a:pPr marL="342900" indent="-342900" algn="just" eaLnBrk="1" hangingPunct="1">
              <a:lnSpc>
                <a:spcPct val="115000"/>
              </a:lnSpc>
              <a:buClr>
                <a:srgbClr val="002060"/>
              </a:buClr>
              <a:tabLst>
                <a:tab pos="266700" algn="l"/>
              </a:tabLst>
              <a:defRPr/>
            </a:pPr>
            <a:r>
              <a:rPr lang="it-IT" sz="1600" b="1" dirty="0" smtClean="0">
                <a:solidFill>
                  <a:schemeClr val="bg2"/>
                </a:solidFill>
              </a:rPr>
              <a:t>		 </a:t>
            </a:r>
            <a:r>
              <a:rPr lang="it-IT" sz="1600" b="1" dirty="0" smtClean="0">
                <a:solidFill>
                  <a:srgbClr val="C00000"/>
                </a:solidFill>
              </a:rPr>
              <a:t>Bolzano: 98</a:t>
            </a:r>
            <a:r>
              <a:rPr lang="it-IT" sz="1600" b="1" dirty="0" smtClean="0">
                <a:solidFill>
                  <a:srgbClr val="C00000"/>
                </a:solidFill>
                <a:latin typeface="Arial" pitchFamily="34" charset="0"/>
                <a:ea typeface="ＭＳ Ｐゴシック" pitchFamily="34" charset="-128"/>
              </a:rPr>
              <a:t>% </a:t>
            </a:r>
          </a:p>
          <a:p>
            <a:pPr marL="342900" indent="-342900" algn="just" eaLnBrk="1" hangingPunct="1">
              <a:lnSpc>
                <a:spcPct val="115000"/>
              </a:lnSpc>
              <a:buClr>
                <a:srgbClr val="002060"/>
              </a:buClr>
              <a:tabLst>
                <a:tab pos="266700" algn="l"/>
              </a:tabLst>
              <a:defRPr/>
            </a:pPr>
            <a:r>
              <a:rPr lang="it-IT" sz="1600" b="1" dirty="0" smtClean="0">
                <a:solidFill>
                  <a:schemeClr val="bg2"/>
                </a:solidFill>
              </a:rPr>
              <a:t>		 </a:t>
            </a:r>
            <a:r>
              <a:rPr lang="it-IT" sz="1600" b="1" dirty="0" smtClean="0">
                <a:solidFill>
                  <a:srgbClr val="002060"/>
                </a:solidFill>
              </a:rPr>
              <a:t>Italia: </a:t>
            </a:r>
            <a:r>
              <a:rPr lang="it-IT" sz="1600" b="1" dirty="0" smtClean="0">
                <a:solidFill>
                  <a:srgbClr val="002060"/>
                </a:solidFill>
                <a:latin typeface="Arial" pitchFamily="34" charset="0"/>
                <a:ea typeface="ＭＳ Ｐゴシック" pitchFamily="34" charset="-128"/>
              </a:rPr>
              <a:t>81%</a:t>
            </a:r>
            <a:endParaRPr lang="it-IT" sz="1600" dirty="0" smtClean="0">
              <a:solidFill>
                <a:srgbClr val="002060"/>
              </a:solidFill>
              <a:latin typeface="Arial" pitchFamily="34" charset="0"/>
              <a:ea typeface="ＭＳ Ｐゴシック" pitchFamily="34" charset="-128"/>
            </a:endParaRPr>
          </a:p>
          <a:p>
            <a:pPr marL="342900" indent="-342900" algn="just" eaLnBrk="1" hangingPunct="1">
              <a:lnSpc>
                <a:spcPct val="115000"/>
              </a:lnSpc>
              <a:buClr>
                <a:srgbClr val="002060"/>
              </a:buClr>
              <a:buFont typeface="Wingdings" pitchFamily="2" charset="2"/>
              <a:buChar char="q"/>
              <a:tabLst>
                <a:tab pos="266700" algn="l"/>
              </a:tabLst>
              <a:defRPr/>
            </a:pPr>
            <a:endParaRPr lang="it-IT" sz="1600" b="1" dirty="0" smtClean="0">
              <a:solidFill>
                <a:schemeClr val="bg2"/>
              </a:solidFill>
              <a:latin typeface="Arial" pitchFamily="34" charset="0"/>
              <a:ea typeface="ＭＳ Ｐゴシック" pitchFamily="34" charset="-128"/>
            </a:endParaRPr>
          </a:p>
          <a:p>
            <a:pPr marL="342900" indent="-342900" algn="just" eaLnBrk="1" hangingPunct="1">
              <a:lnSpc>
                <a:spcPct val="115000"/>
              </a:lnSpc>
              <a:buClr>
                <a:srgbClr val="002060"/>
              </a:buClr>
              <a:buFont typeface="Wingdings" pitchFamily="2" charset="2"/>
              <a:buChar char="q"/>
              <a:tabLst>
                <a:tab pos="266700" algn="l"/>
              </a:tabLst>
              <a:defRPr/>
            </a:pPr>
            <a:r>
              <a:rPr lang="it-IT" sz="1600" b="1" dirty="0" smtClean="0">
                <a:solidFill>
                  <a:schemeClr val="bg2"/>
                </a:solidFill>
                <a:latin typeface="Arial" pitchFamily="34" charset="0"/>
                <a:ea typeface="ＭＳ Ｐゴシック" pitchFamily="34" charset="-128"/>
              </a:rPr>
              <a:t>Per rilevazione:</a:t>
            </a:r>
          </a:p>
          <a:p>
            <a:pPr marL="342900" indent="-342900" algn="just" eaLnBrk="1" hangingPunct="1">
              <a:lnSpc>
                <a:spcPct val="115000"/>
              </a:lnSpc>
              <a:buClr>
                <a:srgbClr val="002060"/>
              </a:buClr>
              <a:tabLst>
                <a:tab pos="266700" algn="l"/>
              </a:tabLst>
              <a:defRPr/>
            </a:pPr>
            <a:r>
              <a:rPr lang="it-IT" sz="1600" b="1" dirty="0" smtClean="0">
                <a:solidFill>
                  <a:schemeClr val="bg2"/>
                </a:solidFill>
              </a:rPr>
              <a:t>	        </a:t>
            </a:r>
            <a:r>
              <a:rPr lang="it-IT" sz="1600" b="1" dirty="0" smtClean="0">
                <a:solidFill>
                  <a:srgbClr val="C00000"/>
                </a:solidFill>
              </a:rPr>
              <a:t>Imprese</a:t>
            </a:r>
          </a:p>
          <a:p>
            <a:pPr marL="342900" indent="-342900" algn="just" eaLnBrk="1" hangingPunct="1">
              <a:lnSpc>
                <a:spcPct val="115000"/>
              </a:lnSpc>
              <a:buClr>
                <a:srgbClr val="002060"/>
              </a:buClr>
              <a:tabLst>
                <a:tab pos="266700" algn="l"/>
              </a:tabLst>
              <a:defRPr/>
            </a:pPr>
            <a:r>
              <a:rPr lang="it-IT" sz="1600" b="1" dirty="0" smtClean="0">
                <a:solidFill>
                  <a:srgbClr val="C00000"/>
                </a:solidFill>
              </a:rPr>
              <a:t>      Bolzano: 99%</a:t>
            </a:r>
          </a:p>
          <a:p>
            <a:pPr marL="342900" indent="-342900" algn="just" eaLnBrk="1" hangingPunct="1">
              <a:lnSpc>
                <a:spcPct val="115000"/>
              </a:lnSpc>
              <a:buClr>
                <a:srgbClr val="002060"/>
              </a:buClr>
              <a:tabLst>
                <a:tab pos="266700" algn="l"/>
              </a:tabLst>
              <a:defRPr/>
            </a:pPr>
            <a:r>
              <a:rPr lang="it-IT" sz="1600" b="1" dirty="0">
                <a:solidFill>
                  <a:srgbClr val="C00000"/>
                </a:solidFill>
              </a:rPr>
              <a:t> </a:t>
            </a:r>
            <a:r>
              <a:rPr lang="it-IT" sz="1600" b="1" dirty="0" smtClean="0">
                <a:solidFill>
                  <a:srgbClr val="C00000"/>
                </a:solidFill>
              </a:rPr>
              <a:t>     Italia: 92% </a:t>
            </a:r>
          </a:p>
          <a:p>
            <a:pPr marL="342900" indent="-342900" eaLnBrk="1" hangingPunct="1">
              <a:lnSpc>
                <a:spcPct val="115000"/>
              </a:lnSpc>
              <a:buClr>
                <a:srgbClr val="002060"/>
              </a:buClr>
              <a:tabLst>
                <a:tab pos="266700" algn="l"/>
              </a:tabLst>
              <a:defRPr/>
            </a:pPr>
            <a:r>
              <a:rPr lang="it-IT" sz="1600" b="1" dirty="0" smtClean="0">
                <a:solidFill>
                  <a:schemeClr val="bg2"/>
                </a:solidFill>
                <a:latin typeface="Arial" pitchFamily="34" charset="0"/>
                <a:ea typeface="ＭＳ Ｐゴシック" pitchFamily="34" charset="-128"/>
              </a:rPr>
              <a:t>	  </a:t>
            </a:r>
            <a:r>
              <a:rPr lang="it-IT" sz="1600" b="1" dirty="0" smtClean="0">
                <a:solidFill>
                  <a:schemeClr val="bg2"/>
                </a:solidFill>
              </a:rPr>
              <a:t>    </a:t>
            </a:r>
            <a:r>
              <a:rPr lang="it-IT" sz="1600" b="1" dirty="0" smtClean="0">
                <a:solidFill>
                  <a:srgbClr val="002060"/>
                </a:solidFill>
                <a:latin typeface="Arial" pitchFamily="34" charset="0"/>
                <a:ea typeface="ＭＳ Ｐゴシック" pitchFamily="34" charset="-128"/>
              </a:rPr>
              <a:t>Non Profit </a:t>
            </a:r>
            <a:endParaRPr lang="it-IT" sz="1600" b="1" dirty="0" smtClean="0">
              <a:solidFill>
                <a:schemeClr val="bg2"/>
              </a:solidFill>
              <a:latin typeface="Arial" pitchFamily="34" charset="0"/>
              <a:ea typeface="ＭＳ Ｐゴシック" pitchFamily="34" charset="-128"/>
            </a:endParaRPr>
          </a:p>
          <a:p>
            <a:pPr marL="342900" indent="-342900" algn="just" eaLnBrk="1" hangingPunct="1">
              <a:lnSpc>
                <a:spcPct val="115000"/>
              </a:lnSpc>
              <a:buClr>
                <a:srgbClr val="002060"/>
              </a:buClr>
              <a:tabLst>
                <a:tab pos="266700" algn="l"/>
              </a:tabLst>
              <a:defRPr/>
            </a:pPr>
            <a:r>
              <a:rPr lang="it-IT" sz="1600" b="1" dirty="0" smtClean="0">
                <a:solidFill>
                  <a:srgbClr val="C00000"/>
                </a:solidFill>
              </a:rPr>
              <a:t>      </a:t>
            </a:r>
            <a:r>
              <a:rPr lang="it-IT" sz="1600" b="1" dirty="0" smtClean="0">
                <a:solidFill>
                  <a:srgbClr val="002060"/>
                </a:solidFill>
              </a:rPr>
              <a:t>Bolzano: 97% </a:t>
            </a:r>
            <a:endParaRPr lang="it-IT" sz="1600" b="1" dirty="0">
              <a:solidFill>
                <a:srgbClr val="002060"/>
              </a:solidFill>
            </a:endParaRPr>
          </a:p>
          <a:p>
            <a:pPr marL="342900" indent="-342900" eaLnBrk="1" hangingPunct="1">
              <a:lnSpc>
                <a:spcPct val="115000"/>
              </a:lnSpc>
              <a:buClr>
                <a:srgbClr val="002060"/>
              </a:buClr>
              <a:tabLst>
                <a:tab pos="266700" algn="l"/>
              </a:tabLst>
              <a:defRPr/>
            </a:pPr>
            <a:r>
              <a:rPr lang="it-IT" sz="1600" b="1" dirty="0">
                <a:solidFill>
                  <a:schemeClr val="bg2"/>
                </a:solidFill>
              </a:rPr>
              <a:t>		</a:t>
            </a:r>
            <a:r>
              <a:rPr lang="it-IT" sz="1600" b="1" dirty="0" smtClean="0">
                <a:solidFill>
                  <a:srgbClr val="002060"/>
                </a:solidFill>
              </a:rPr>
              <a:t>Italia</a:t>
            </a:r>
            <a:r>
              <a:rPr lang="it-IT" sz="1600" b="1" dirty="0">
                <a:solidFill>
                  <a:srgbClr val="002060"/>
                </a:solidFill>
              </a:rPr>
              <a:t>: </a:t>
            </a:r>
            <a:r>
              <a:rPr lang="it-IT" sz="1600" b="1" dirty="0" smtClean="0">
                <a:solidFill>
                  <a:srgbClr val="002060"/>
                </a:solidFill>
              </a:rPr>
              <a:t>75%</a:t>
            </a:r>
            <a:endParaRPr lang="it-IT" sz="1600" dirty="0">
              <a:solidFill>
                <a:srgbClr val="002060"/>
              </a:solidFill>
            </a:endParaRPr>
          </a:p>
          <a:p>
            <a:pPr marL="342900" indent="-342900" algn="just" eaLnBrk="1" hangingPunct="1">
              <a:lnSpc>
                <a:spcPct val="115000"/>
              </a:lnSpc>
              <a:buClr>
                <a:srgbClr val="CC0000"/>
              </a:buClr>
              <a:buFont typeface="Wingdings" pitchFamily="2" charset="2"/>
              <a:buChar char="q"/>
              <a:tabLst>
                <a:tab pos="266700" algn="l"/>
              </a:tabLst>
              <a:defRPr/>
            </a:pPr>
            <a:endParaRPr lang="it-IT" sz="1600" b="1" dirty="0" smtClean="0">
              <a:solidFill>
                <a:schemeClr val="bg2"/>
              </a:solidFill>
              <a:latin typeface="Arial" pitchFamily="34" charset="0"/>
              <a:ea typeface="ＭＳ Ｐゴシック" pitchFamily="34" charset="-128"/>
            </a:endParaRPr>
          </a:p>
          <a:p>
            <a:pPr marL="342900" indent="-342900" algn="just" eaLnBrk="1" hangingPunct="1">
              <a:lnSpc>
                <a:spcPct val="115000"/>
              </a:lnSpc>
              <a:buClr>
                <a:srgbClr val="CC0000"/>
              </a:buClr>
              <a:buFont typeface="Wingdings" pitchFamily="2" charset="2"/>
              <a:buChar char="q"/>
              <a:tabLst>
                <a:tab pos="266700" algn="l"/>
              </a:tabLst>
              <a:defRPr/>
            </a:pPr>
            <a:endParaRPr lang="it-IT" sz="1600" dirty="0" smtClean="0">
              <a:solidFill>
                <a:schemeClr val="bg2"/>
              </a:solidFill>
              <a:latin typeface="Arial" pitchFamily="34" charset="0"/>
              <a:ea typeface="ＭＳ Ｐゴシック" pitchFamily="34" charset="-128"/>
            </a:endParaRPr>
          </a:p>
          <a:p>
            <a:pPr marL="342900" indent="-342900" algn="just" eaLnBrk="1" hangingPunct="1">
              <a:lnSpc>
                <a:spcPct val="115000"/>
              </a:lnSpc>
              <a:buClr>
                <a:srgbClr val="CC0000"/>
              </a:buClr>
              <a:buFont typeface="Wingdings" pitchFamily="2" charset="2"/>
              <a:buChar char="q"/>
              <a:tabLst>
                <a:tab pos="266700" algn="l"/>
              </a:tabLst>
              <a:defRPr/>
            </a:pPr>
            <a:endParaRPr lang="it-IT" sz="1600" dirty="0" smtClean="0">
              <a:solidFill>
                <a:schemeClr val="bg2"/>
              </a:solidFill>
              <a:latin typeface="Arial" pitchFamily="34" charset="0"/>
              <a:ea typeface="ＭＳ Ｐゴシック" pitchFamily="34" charset="-128"/>
            </a:endParaRPr>
          </a:p>
          <a:p>
            <a:pPr marL="342900" indent="-342900" algn="just" eaLnBrk="1" hangingPunct="1">
              <a:lnSpc>
                <a:spcPct val="115000"/>
              </a:lnSpc>
              <a:buClr>
                <a:srgbClr val="CC0000"/>
              </a:buClr>
              <a:buFont typeface="Wingdings" pitchFamily="2" charset="2"/>
              <a:buChar char="q"/>
              <a:tabLst>
                <a:tab pos="266700" algn="l"/>
              </a:tabLst>
              <a:defRPr/>
            </a:pPr>
            <a:endParaRPr lang="it-IT" sz="1600" dirty="0">
              <a:solidFill>
                <a:schemeClr val="bg2"/>
              </a:solidFill>
              <a:latin typeface="Arial" pitchFamily="34" charset="0"/>
              <a:ea typeface="ＭＳ Ｐゴシック" pitchFamily="34" charset="-128"/>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412776"/>
            <a:ext cx="6535737" cy="4291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asellaDiTesto 1"/>
          <p:cNvSpPr txBox="1"/>
          <p:nvPr/>
        </p:nvSpPr>
        <p:spPr>
          <a:xfrm>
            <a:off x="2051721" y="2492896"/>
            <a:ext cx="1080120" cy="461665"/>
          </a:xfrm>
          <a:prstGeom prst="rect">
            <a:avLst/>
          </a:prstGeom>
          <a:solidFill>
            <a:srgbClr val="FFFF00"/>
          </a:solidFill>
        </p:spPr>
        <p:txBody>
          <a:bodyPr wrap="square" rtlCol="0">
            <a:spAutoFit/>
          </a:bodyPr>
          <a:lstStyle/>
          <a:p>
            <a:r>
              <a:rPr lang="it-IT" dirty="0" err="1" smtClean="0"/>
              <a:t>Astat</a:t>
            </a:r>
            <a:endParaRPr lang="it-IT" dirty="0"/>
          </a:p>
        </p:txBody>
      </p:sp>
      <p:sp>
        <p:nvSpPr>
          <p:cNvPr id="13" name="CasellaDiTesto 12"/>
          <p:cNvSpPr txBox="1"/>
          <p:nvPr/>
        </p:nvSpPr>
        <p:spPr>
          <a:xfrm>
            <a:off x="4939868" y="3142833"/>
            <a:ext cx="1224136" cy="830997"/>
          </a:xfrm>
          <a:prstGeom prst="rect">
            <a:avLst/>
          </a:prstGeom>
          <a:solidFill>
            <a:srgbClr val="FFFF00"/>
          </a:solidFill>
        </p:spPr>
        <p:txBody>
          <a:bodyPr wrap="square" rtlCol="0">
            <a:spAutoFit/>
          </a:bodyPr>
          <a:lstStyle/>
          <a:p>
            <a:pPr algn="ctr"/>
            <a:r>
              <a:rPr lang="it-IT" dirty="0" smtClean="0"/>
              <a:t>Poste Italiane</a:t>
            </a:r>
            <a:endParaRPr lang="it-IT" dirty="0"/>
          </a:p>
        </p:txBody>
      </p:sp>
      <p:sp>
        <p:nvSpPr>
          <p:cNvPr id="15" name="Text Box 6"/>
          <p:cNvSpPr txBox="1">
            <a:spLocks noChangeArrowheads="1"/>
          </p:cNvSpPr>
          <p:nvPr/>
        </p:nvSpPr>
        <p:spPr bwMode="auto">
          <a:xfrm>
            <a:off x="6084000" y="5950800"/>
            <a:ext cx="2880488" cy="307975"/>
          </a:xfrm>
          <a:prstGeom prst="rect">
            <a:avLst/>
          </a:prstGeom>
          <a:noFill/>
          <a:ln w="9525">
            <a:noFill/>
            <a:miter lim="800000"/>
            <a:headEnd/>
            <a:tailEnd/>
          </a:ln>
        </p:spPr>
        <p:txBody>
          <a:bodyPr wrap="square">
            <a:spAutoFit/>
          </a:bodyPr>
          <a:lstStyle/>
          <a:p>
            <a:pPr>
              <a:spcBef>
                <a:spcPct val="50000"/>
              </a:spcBef>
            </a:pPr>
            <a:r>
              <a:rPr lang="it-IT" sz="1400" dirty="0" smtClean="0">
                <a:solidFill>
                  <a:srgbClr val="CA0A20"/>
                </a:solidFill>
                <a:latin typeface="Courier New" pitchFamily="49" charset="0"/>
              </a:rPr>
              <a:t>Bolzano, 24 </a:t>
            </a:r>
            <a:r>
              <a:rPr lang="it-IT" sz="1400" dirty="0" smtClean="0">
                <a:solidFill>
                  <a:srgbClr val="CA0A20"/>
                </a:solidFill>
                <a:latin typeface="Courier New" pitchFamily="49" charset="0"/>
              </a:rPr>
              <a:t>Luglio 2014</a:t>
            </a:r>
            <a:endParaRPr lang="it-IT" sz="1400" dirty="0">
              <a:solidFill>
                <a:srgbClr val="CA0A20"/>
              </a:solidFill>
              <a:latin typeface="Courier New" pitchFamily="49"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950" y="1196752"/>
            <a:ext cx="8418513" cy="459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1" name="Rectangle 14"/>
          <p:cNvSpPr>
            <a:spLocks noChangeArrowheads="1"/>
          </p:cNvSpPr>
          <p:nvPr/>
        </p:nvSpPr>
        <p:spPr bwMode="auto">
          <a:xfrm>
            <a:off x="467544" y="260648"/>
            <a:ext cx="8351837" cy="1655763"/>
          </a:xfrm>
          <a:prstGeom prst="rect">
            <a:avLst/>
          </a:prstGeom>
          <a:noFill/>
          <a:ln>
            <a:noFill/>
          </a:ln>
          <a:extLst/>
        </p:spPr>
        <p:txBody>
          <a:bodyPr lIns="0" tIns="0" rIns="0" bIns="0"/>
          <a:lstStyle/>
          <a:p>
            <a:pPr marL="266700" indent="-266700" eaLnBrk="1" hangingPunct="1">
              <a:tabLst>
                <a:tab pos="266700" algn="l"/>
              </a:tabLst>
              <a:defRPr/>
            </a:pPr>
            <a:r>
              <a:rPr lang="it-IT" sz="2200" b="1" dirty="0">
                <a:solidFill>
                  <a:srgbClr val="CC0000"/>
                </a:solidFill>
                <a:latin typeface="+mj-lt"/>
                <a:ea typeface="ＭＳ Ｐゴシック" charset="0"/>
              </a:rPr>
              <a:t>La restituzione dei questionari compilati</a:t>
            </a:r>
          </a:p>
          <a:p>
            <a:pPr marL="266700" indent="-266700" eaLnBrk="1" hangingPunct="1">
              <a:tabLst>
                <a:tab pos="266700" algn="l"/>
              </a:tabLst>
              <a:defRPr/>
            </a:pPr>
            <a:endParaRPr lang="it-IT" sz="500" b="1" dirty="0">
              <a:solidFill>
                <a:srgbClr val="CC0000"/>
              </a:solidFill>
              <a:latin typeface="+mj-lt"/>
              <a:ea typeface="ＭＳ Ｐゴシック" charset="0"/>
            </a:endParaRPr>
          </a:p>
          <a:p>
            <a:pPr>
              <a:defRPr/>
            </a:pPr>
            <a:r>
              <a:rPr lang="fr-FR" sz="1600" b="1" dirty="0" err="1">
                <a:latin typeface="Arial" charset="0"/>
              </a:rPr>
              <a:t>Andamento</a:t>
            </a:r>
            <a:r>
              <a:rPr lang="fr-FR" sz="1600" b="1" dirty="0">
                <a:latin typeface="Arial" charset="0"/>
              </a:rPr>
              <a:t> </a:t>
            </a:r>
            <a:r>
              <a:rPr lang="fr-FR" sz="1600" b="1" dirty="0" err="1">
                <a:latin typeface="Arial" charset="0"/>
              </a:rPr>
              <a:t>della</a:t>
            </a:r>
            <a:r>
              <a:rPr lang="fr-FR" sz="1600" b="1" dirty="0">
                <a:latin typeface="Arial" charset="0"/>
              </a:rPr>
              <a:t> </a:t>
            </a:r>
            <a:r>
              <a:rPr lang="fr-FR" sz="1600" b="1" dirty="0" err="1">
                <a:latin typeface="Arial" charset="0"/>
              </a:rPr>
              <a:t>restituzione</a:t>
            </a:r>
            <a:r>
              <a:rPr lang="fr-FR" sz="1600" b="1" dirty="0">
                <a:latin typeface="Arial" charset="0"/>
              </a:rPr>
              <a:t> </a:t>
            </a:r>
            <a:r>
              <a:rPr lang="fr-FR" sz="1600" b="1" dirty="0" smtClean="0">
                <a:latin typeface="Arial" charset="0"/>
              </a:rPr>
              <a:t>a Bolzano e </a:t>
            </a:r>
            <a:r>
              <a:rPr lang="fr-FR" sz="1600" b="1" dirty="0">
                <a:latin typeface="Arial" charset="0"/>
              </a:rPr>
              <a:t>in </a:t>
            </a:r>
            <a:r>
              <a:rPr lang="fr-FR" sz="1600" b="1" dirty="0" err="1">
                <a:latin typeface="Arial" charset="0"/>
              </a:rPr>
              <a:t>Italia</a:t>
            </a:r>
            <a:r>
              <a:rPr lang="fr-FR" sz="1600" b="1" dirty="0">
                <a:latin typeface="Arial" charset="0"/>
              </a:rPr>
              <a:t> </a:t>
            </a:r>
            <a:r>
              <a:rPr lang="fr-FR" sz="1600" b="1" dirty="0" smtClean="0">
                <a:latin typeface="Arial" charset="0"/>
              </a:rPr>
              <a:t>– </a:t>
            </a:r>
            <a:r>
              <a:rPr lang="fr-FR" sz="1600" b="1" dirty="0" err="1" smtClean="0">
                <a:latin typeface="Arial" charset="0"/>
              </a:rPr>
              <a:t>Valori</a:t>
            </a:r>
            <a:r>
              <a:rPr lang="fr-FR" sz="1600" b="1" dirty="0" smtClean="0">
                <a:latin typeface="Arial" charset="0"/>
              </a:rPr>
              <a:t> </a:t>
            </a:r>
            <a:r>
              <a:rPr lang="fr-FR" sz="1600" b="1" dirty="0" err="1" smtClean="0">
                <a:latin typeface="Arial" charset="0"/>
              </a:rPr>
              <a:t>percentuali</a:t>
            </a:r>
            <a:endParaRPr lang="it-IT" sz="1600" b="1" dirty="0">
              <a:latin typeface="Arial" charset="0"/>
            </a:endParaRPr>
          </a:p>
        </p:txBody>
      </p:sp>
      <p:pic>
        <p:nvPicPr>
          <p:cNvPr id="9221" name="Immagine 15" descr="logo_censimento_istat_payoff.jpg"/>
          <p:cNvPicPr>
            <a:picLocks noChangeAspect="1"/>
          </p:cNvPicPr>
          <p:nvPr/>
        </p:nvPicPr>
        <p:blipFill>
          <a:blip r:embed="rId4"/>
          <a:srcRect b="18076"/>
          <a:stretch>
            <a:fillRect/>
          </a:stretch>
        </p:blipFill>
        <p:spPr bwMode="auto">
          <a:xfrm>
            <a:off x="457200" y="5911850"/>
            <a:ext cx="2817813" cy="679450"/>
          </a:xfrm>
          <a:prstGeom prst="rect">
            <a:avLst/>
          </a:prstGeom>
          <a:noFill/>
          <a:ln w="9525">
            <a:noFill/>
            <a:miter lim="800000"/>
            <a:headEnd/>
            <a:tailEnd/>
          </a:ln>
        </p:spPr>
      </p:pic>
      <p:sp>
        <p:nvSpPr>
          <p:cNvPr id="9223" name="Rectangle 2"/>
          <p:cNvSpPr>
            <a:spLocks noChangeArrowheads="1"/>
          </p:cNvSpPr>
          <p:nvPr/>
        </p:nvSpPr>
        <p:spPr bwMode="auto">
          <a:xfrm>
            <a:off x="0" y="0"/>
            <a:ext cx="9144000" cy="457200"/>
          </a:xfrm>
          <a:prstGeom prst="rect">
            <a:avLst/>
          </a:prstGeom>
          <a:noFill/>
          <a:ln w="9525">
            <a:noFill/>
            <a:miter lim="800000"/>
            <a:headEnd/>
            <a:tailEnd/>
          </a:ln>
          <a:effectLst/>
        </p:spPr>
        <p:txBody>
          <a:bodyPr wrap="none" anchor="ctr">
            <a:spAutoFit/>
          </a:bodyPr>
          <a:lstStyle/>
          <a:p>
            <a:endParaRPr lang="it-IT"/>
          </a:p>
        </p:txBody>
      </p:sp>
      <p:sp>
        <p:nvSpPr>
          <p:cNvPr id="9225" name="Rectangle 2"/>
          <p:cNvSpPr>
            <a:spLocks noChangeArrowheads="1"/>
          </p:cNvSpPr>
          <p:nvPr/>
        </p:nvSpPr>
        <p:spPr bwMode="auto">
          <a:xfrm>
            <a:off x="0" y="0"/>
            <a:ext cx="9144000" cy="457200"/>
          </a:xfrm>
          <a:prstGeom prst="rect">
            <a:avLst/>
          </a:prstGeom>
          <a:noFill/>
          <a:ln w="9525">
            <a:noFill/>
            <a:miter lim="800000"/>
            <a:headEnd/>
            <a:tailEnd/>
          </a:ln>
          <a:effectLst/>
        </p:spPr>
        <p:txBody>
          <a:bodyPr wrap="none" anchor="ctr">
            <a:spAutoFit/>
          </a:bodyPr>
          <a:lstStyle/>
          <a:p>
            <a:endParaRPr lang="it-IT"/>
          </a:p>
        </p:txBody>
      </p:sp>
      <p:cxnSp>
        <p:nvCxnSpPr>
          <p:cNvPr id="24" name="Connettore 1 23"/>
          <p:cNvCxnSpPr/>
          <p:nvPr/>
        </p:nvCxnSpPr>
        <p:spPr bwMode="auto">
          <a:xfrm flipV="1">
            <a:off x="2987824" y="1196752"/>
            <a:ext cx="0" cy="3168352"/>
          </a:xfrm>
          <a:prstGeom prst="line">
            <a:avLst/>
          </a:prstGeom>
          <a:solidFill>
            <a:schemeClr val="accent1"/>
          </a:solidFill>
          <a:ln w="25400" cap="flat" cmpd="sng" algn="ctr">
            <a:solidFill>
              <a:srgbClr val="002060"/>
            </a:solidFill>
            <a:prstDash val="dash"/>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5" name="Connettore 1 24"/>
          <p:cNvCxnSpPr/>
          <p:nvPr/>
        </p:nvCxnSpPr>
        <p:spPr bwMode="auto">
          <a:xfrm flipV="1">
            <a:off x="5004048" y="1196752"/>
            <a:ext cx="0" cy="3168352"/>
          </a:xfrm>
          <a:prstGeom prst="line">
            <a:avLst/>
          </a:prstGeom>
          <a:solidFill>
            <a:schemeClr val="accent1"/>
          </a:solidFill>
          <a:ln w="25400" cap="flat" cmpd="sng" algn="ctr">
            <a:solidFill>
              <a:srgbClr val="002060"/>
            </a:solidFill>
            <a:prstDash val="dash"/>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8" name="Connettore 1 27"/>
          <p:cNvCxnSpPr/>
          <p:nvPr/>
        </p:nvCxnSpPr>
        <p:spPr bwMode="auto">
          <a:xfrm flipV="1">
            <a:off x="6012160" y="1196752"/>
            <a:ext cx="0" cy="3168352"/>
          </a:xfrm>
          <a:prstGeom prst="line">
            <a:avLst/>
          </a:prstGeom>
          <a:solidFill>
            <a:schemeClr val="accent1"/>
          </a:solidFill>
          <a:ln w="25400" cap="flat" cmpd="sng" algn="ctr">
            <a:solidFill>
              <a:srgbClr val="002060"/>
            </a:solidFill>
            <a:prstDash val="dash"/>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9" name="Connettore 1 28"/>
          <p:cNvCxnSpPr/>
          <p:nvPr/>
        </p:nvCxnSpPr>
        <p:spPr bwMode="auto">
          <a:xfrm flipV="1">
            <a:off x="4283968" y="1210082"/>
            <a:ext cx="0" cy="3155022"/>
          </a:xfrm>
          <a:prstGeom prst="line">
            <a:avLst/>
          </a:prstGeom>
          <a:solidFill>
            <a:schemeClr val="accent1"/>
          </a:solidFill>
          <a:ln w="25400" cap="flat" cmpd="sng" algn="ctr">
            <a:solidFill>
              <a:srgbClr val="002060"/>
            </a:solidFill>
            <a:prstDash val="dash"/>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4" name="Gruppo 3"/>
          <p:cNvGrpSpPr/>
          <p:nvPr/>
        </p:nvGrpSpPr>
        <p:grpSpPr>
          <a:xfrm>
            <a:off x="7385774" y="1124744"/>
            <a:ext cx="426586" cy="3240360"/>
            <a:chOff x="7385774" y="1124744"/>
            <a:chExt cx="426586" cy="3240360"/>
          </a:xfrm>
        </p:grpSpPr>
        <p:sp>
          <p:nvSpPr>
            <p:cNvPr id="9235" name="Text Box 7"/>
            <p:cNvSpPr txBox="1">
              <a:spLocks noChangeArrowheads="1"/>
            </p:cNvSpPr>
            <p:nvPr/>
          </p:nvSpPr>
          <p:spPr bwMode="auto">
            <a:xfrm rot="16200000">
              <a:off x="7077796" y="2622428"/>
              <a:ext cx="1042541" cy="426586"/>
            </a:xfrm>
            <a:prstGeom prst="rect">
              <a:avLst/>
            </a:prstGeom>
            <a:noFill/>
            <a:ln w="9525">
              <a:noFill/>
              <a:miter lim="800000"/>
              <a:headEnd/>
              <a:tailEnd/>
            </a:ln>
          </p:spPr>
          <p:txBody>
            <a:bodyPr/>
            <a:lstStyle/>
            <a:p>
              <a:pPr algn="ctr">
                <a:spcAft>
                  <a:spcPts val="1000"/>
                </a:spcAft>
              </a:pPr>
              <a:r>
                <a:rPr lang="it-IT" sz="1400" b="1" dirty="0" smtClean="0">
                  <a:solidFill>
                    <a:srgbClr val="002060"/>
                  </a:solidFill>
                  <a:latin typeface="Calibri" pitchFamily="34" charset="0"/>
                </a:rPr>
                <a:t>CHIUSURA</a:t>
              </a:r>
              <a:endParaRPr lang="it-IT" sz="1400" b="1" dirty="0">
                <a:solidFill>
                  <a:srgbClr val="002060"/>
                </a:solidFill>
                <a:latin typeface="Calibri" pitchFamily="34" charset="0"/>
              </a:endParaRPr>
            </a:p>
            <a:p>
              <a:pPr algn="ctr">
                <a:spcAft>
                  <a:spcPts val="1000"/>
                </a:spcAft>
              </a:pPr>
              <a:endParaRPr lang="it-IT" sz="1400" dirty="0">
                <a:solidFill>
                  <a:srgbClr val="002060"/>
                </a:solidFill>
              </a:endParaRPr>
            </a:p>
          </p:txBody>
        </p:sp>
        <p:cxnSp>
          <p:nvCxnSpPr>
            <p:cNvPr id="30" name="Connettore 1 29"/>
            <p:cNvCxnSpPr/>
            <p:nvPr/>
          </p:nvCxnSpPr>
          <p:spPr bwMode="auto">
            <a:xfrm flipV="1">
              <a:off x="7668344" y="1124744"/>
              <a:ext cx="0" cy="3240360"/>
            </a:xfrm>
            <a:prstGeom prst="line">
              <a:avLst/>
            </a:prstGeom>
            <a:solidFill>
              <a:schemeClr val="accent1"/>
            </a:solidFill>
            <a:ln w="25400" cap="flat" cmpd="sng" algn="ctr">
              <a:solidFill>
                <a:schemeClr val="accent6"/>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5" name="Gruppo 4"/>
          <p:cNvGrpSpPr/>
          <p:nvPr/>
        </p:nvGrpSpPr>
        <p:grpSpPr>
          <a:xfrm>
            <a:off x="7884369" y="1124744"/>
            <a:ext cx="530714" cy="3240360"/>
            <a:chOff x="7884369" y="1124744"/>
            <a:chExt cx="530714" cy="3240360"/>
          </a:xfrm>
        </p:grpSpPr>
        <p:cxnSp>
          <p:nvCxnSpPr>
            <p:cNvPr id="31" name="Connettore 1 30"/>
            <p:cNvCxnSpPr/>
            <p:nvPr/>
          </p:nvCxnSpPr>
          <p:spPr bwMode="auto">
            <a:xfrm flipV="1">
              <a:off x="8149725" y="1124744"/>
              <a:ext cx="22675" cy="3240360"/>
            </a:xfrm>
            <a:prstGeom prst="line">
              <a:avLst/>
            </a:prstGeom>
            <a:solidFill>
              <a:schemeClr val="accent1"/>
            </a:solidFill>
            <a:ln w="254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2" name="Text Box 7"/>
            <p:cNvSpPr txBox="1">
              <a:spLocks noChangeArrowheads="1"/>
            </p:cNvSpPr>
            <p:nvPr/>
          </p:nvSpPr>
          <p:spPr bwMode="auto">
            <a:xfrm rot="16200000">
              <a:off x="7400827" y="2486752"/>
              <a:ext cx="1497797" cy="530714"/>
            </a:xfrm>
            <a:prstGeom prst="rect">
              <a:avLst/>
            </a:prstGeom>
            <a:noFill/>
            <a:ln w="9525">
              <a:noFill/>
              <a:miter lim="800000"/>
              <a:headEnd/>
              <a:tailEnd/>
            </a:ln>
          </p:spPr>
          <p:txBody>
            <a:bodyPr/>
            <a:lstStyle/>
            <a:p>
              <a:pPr algn="ctr">
                <a:spcAft>
                  <a:spcPts val="1000"/>
                </a:spcAft>
              </a:pPr>
              <a:r>
                <a:rPr lang="it-IT" sz="1400" b="1" dirty="0" smtClean="0">
                  <a:solidFill>
                    <a:srgbClr val="002060"/>
                  </a:solidFill>
                  <a:latin typeface="Calibri" pitchFamily="34" charset="0"/>
                </a:rPr>
                <a:t>ACCERTAMENTO</a:t>
              </a:r>
              <a:endParaRPr lang="it-IT" sz="1400" b="1" dirty="0">
                <a:solidFill>
                  <a:srgbClr val="002060"/>
                </a:solidFill>
                <a:latin typeface="Calibri" pitchFamily="34" charset="0"/>
              </a:endParaRPr>
            </a:p>
            <a:p>
              <a:pPr algn="ctr">
                <a:spcAft>
                  <a:spcPts val="1000"/>
                </a:spcAft>
              </a:pPr>
              <a:endParaRPr lang="it-IT" sz="1400" dirty="0">
                <a:solidFill>
                  <a:srgbClr val="002060"/>
                </a:solidFill>
              </a:endParaRPr>
            </a:p>
          </p:txBody>
        </p:sp>
      </p:grpSp>
      <p:sp>
        <p:nvSpPr>
          <p:cNvPr id="26" name="CasellaDiTesto 25"/>
          <p:cNvSpPr txBox="1"/>
          <p:nvPr/>
        </p:nvSpPr>
        <p:spPr>
          <a:xfrm>
            <a:off x="8161062" y="1268760"/>
            <a:ext cx="1008112" cy="338554"/>
          </a:xfrm>
          <a:prstGeom prst="rect">
            <a:avLst/>
          </a:prstGeom>
          <a:noFill/>
        </p:spPr>
        <p:txBody>
          <a:bodyPr wrap="square" rtlCol="0">
            <a:spAutoFit/>
          </a:bodyPr>
          <a:lstStyle/>
          <a:p>
            <a:r>
              <a:rPr lang="it-IT" sz="1600" b="1" dirty="0" smtClean="0">
                <a:solidFill>
                  <a:srgbClr val="C00000"/>
                </a:solidFill>
              </a:rPr>
              <a:t>90,8%</a:t>
            </a:r>
            <a:endParaRPr lang="it-IT" sz="1600" b="1" dirty="0">
              <a:solidFill>
                <a:srgbClr val="C00000"/>
              </a:solidFill>
            </a:endParaRPr>
          </a:p>
        </p:txBody>
      </p:sp>
      <p:sp>
        <p:nvSpPr>
          <p:cNvPr id="27" name="CasellaDiTesto 26"/>
          <p:cNvSpPr txBox="1"/>
          <p:nvPr/>
        </p:nvSpPr>
        <p:spPr>
          <a:xfrm>
            <a:off x="8183712" y="1578278"/>
            <a:ext cx="1008112" cy="338554"/>
          </a:xfrm>
          <a:prstGeom prst="rect">
            <a:avLst/>
          </a:prstGeom>
          <a:noFill/>
        </p:spPr>
        <p:txBody>
          <a:bodyPr wrap="square" rtlCol="0">
            <a:spAutoFit/>
          </a:bodyPr>
          <a:lstStyle/>
          <a:p>
            <a:r>
              <a:rPr lang="it-IT" sz="1600" b="1" dirty="0" smtClean="0">
                <a:solidFill>
                  <a:schemeClr val="bg1">
                    <a:lumMod val="50000"/>
                  </a:schemeClr>
                </a:solidFill>
              </a:rPr>
              <a:t>84,9%</a:t>
            </a:r>
            <a:endParaRPr lang="it-IT" sz="1600" b="1" dirty="0">
              <a:solidFill>
                <a:schemeClr val="bg1">
                  <a:lumMod val="50000"/>
                </a:schemeClr>
              </a:solidFill>
            </a:endParaRPr>
          </a:p>
        </p:txBody>
      </p:sp>
      <p:grpSp>
        <p:nvGrpSpPr>
          <p:cNvPr id="2" name="Gruppo 1"/>
          <p:cNvGrpSpPr/>
          <p:nvPr/>
        </p:nvGrpSpPr>
        <p:grpSpPr>
          <a:xfrm>
            <a:off x="1907704" y="3090446"/>
            <a:ext cx="1008112" cy="1922730"/>
            <a:chOff x="1907704" y="3090446"/>
            <a:chExt cx="1008112" cy="1922730"/>
          </a:xfrm>
        </p:grpSpPr>
        <p:sp>
          <p:nvSpPr>
            <p:cNvPr id="47" name="Rettangolo 46"/>
            <p:cNvSpPr/>
            <p:nvPr/>
          </p:nvSpPr>
          <p:spPr bwMode="auto">
            <a:xfrm>
              <a:off x="1979712" y="3504638"/>
              <a:ext cx="504056" cy="1508538"/>
            </a:xfrm>
            <a:prstGeom prst="rect">
              <a:avLst/>
            </a:prstGeom>
            <a:noFill/>
            <a:ln w="44450" cap="flat" cmpd="sng" algn="ctr">
              <a:solidFill>
                <a:srgbClr val="CA0A2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39" name="CasellaDiTesto 38"/>
            <p:cNvSpPr txBox="1"/>
            <p:nvPr/>
          </p:nvSpPr>
          <p:spPr>
            <a:xfrm>
              <a:off x="1907704" y="3090446"/>
              <a:ext cx="1008112" cy="338554"/>
            </a:xfrm>
            <a:prstGeom prst="rect">
              <a:avLst/>
            </a:prstGeom>
            <a:noFill/>
          </p:spPr>
          <p:txBody>
            <a:bodyPr wrap="square" rtlCol="0">
              <a:spAutoFit/>
            </a:bodyPr>
            <a:lstStyle/>
            <a:p>
              <a:r>
                <a:rPr lang="it-IT" sz="1600" b="1" dirty="0" smtClean="0">
                  <a:solidFill>
                    <a:srgbClr val="C00000"/>
                  </a:solidFill>
                </a:rPr>
                <a:t>20,8%</a:t>
              </a:r>
              <a:endParaRPr lang="it-IT" sz="1600" b="1" dirty="0">
                <a:solidFill>
                  <a:srgbClr val="C00000"/>
                </a:solidFill>
              </a:endParaRPr>
            </a:p>
          </p:txBody>
        </p:sp>
      </p:grpSp>
      <p:grpSp>
        <p:nvGrpSpPr>
          <p:cNvPr id="3" name="Gruppo 2"/>
          <p:cNvGrpSpPr/>
          <p:nvPr/>
        </p:nvGrpSpPr>
        <p:grpSpPr>
          <a:xfrm>
            <a:off x="3347864" y="2300944"/>
            <a:ext cx="1008112" cy="2703046"/>
            <a:chOff x="3347864" y="2300944"/>
            <a:chExt cx="1008112" cy="2703046"/>
          </a:xfrm>
        </p:grpSpPr>
        <p:sp>
          <p:nvSpPr>
            <p:cNvPr id="38" name="Rettangolo 37"/>
            <p:cNvSpPr/>
            <p:nvPr/>
          </p:nvSpPr>
          <p:spPr bwMode="auto">
            <a:xfrm>
              <a:off x="3429943" y="2744924"/>
              <a:ext cx="504056" cy="2259066"/>
            </a:xfrm>
            <a:prstGeom prst="rect">
              <a:avLst/>
            </a:prstGeom>
            <a:noFill/>
            <a:ln w="44450" cap="flat" cmpd="sng" algn="ctr">
              <a:solidFill>
                <a:srgbClr val="CA0A2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43" name="CasellaDiTesto 42"/>
            <p:cNvSpPr txBox="1"/>
            <p:nvPr/>
          </p:nvSpPr>
          <p:spPr>
            <a:xfrm>
              <a:off x="3347864" y="2300944"/>
              <a:ext cx="1008112" cy="338554"/>
            </a:xfrm>
            <a:prstGeom prst="rect">
              <a:avLst/>
            </a:prstGeom>
            <a:noFill/>
          </p:spPr>
          <p:txBody>
            <a:bodyPr wrap="square" rtlCol="0">
              <a:spAutoFit/>
            </a:bodyPr>
            <a:lstStyle/>
            <a:p>
              <a:r>
                <a:rPr lang="it-IT" sz="1600" b="1" dirty="0" smtClean="0">
                  <a:solidFill>
                    <a:srgbClr val="C00000"/>
                  </a:solidFill>
                </a:rPr>
                <a:t>45,2%</a:t>
              </a:r>
              <a:endParaRPr lang="it-IT" sz="1600" b="1" dirty="0">
                <a:solidFill>
                  <a:srgbClr val="C00000"/>
                </a:solidFill>
              </a:endParaRPr>
            </a:p>
          </p:txBody>
        </p:sp>
      </p:grpSp>
      <p:sp>
        <p:nvSpPr>
          <p:cNvPr id="33" name="CasellaDiTesto 32"/>
          <p:cNvSpPr txBox="1"/>
          <p:nvPr/>
        </p:nvSpPr>
        <p:spPr>
          <a:xfrm>
            <a:off x="6012160" y="3573016"/>
            <a:ext cx="1728192" cy="461665"/>
          </a:xfrm>
          <a:prstGeom prst="rect">
            <a:avLst/>
          </a:prstGeom>
          <a:noFill/>
        </p:spPr>
        <p:txBody>
          <a:bodyPr wrap="square" rtlCol="0">
            <a:spAutoFit/>
          </a:bodyPr>
          <a:lstStyle/>
          <a:p>
            <a:r>
              <a:rPr lang="it-IT" sz="1200" b="1" dirty="0" smtClean="0">
                <a:solidFill>
                  <a:srgbClr val="00B050"/>
                </a:solidFill>
              </a:rPr>
              <a:t>Variazione nei tassi di restituzione</a:t>
            </a:r>
            <a:endParaRPr lang="it-IT" sz="1200" b="1" dirty="0">
              <a:solidFill>
                <a:srgbClr val="00B050"/>
              </a:solidFill>
            </a:endParaRPr>
          </a:p>
        </p:txBody>
      </p:sp>
      <p:sp>
        <p:nvSpPr>
          <p:cNvPr id="34" name="Text Box 6"/>
          <p:cNvSpPr txBox="1">
            <a:spLocks noChangeArrowheads="1"/>
          </p:cNvSpPr>
          <p:nvPr/>
        </p:nvSpPr>
        <p:spPr bwMode="auto">
          <a:xfrm>
            <a:off x="6084000" y="5950800"/>
            <a:ext cx="2880488" cy="307975"/>
          </a:xfrm>
          <a:prstGeom prst="rect">
            <a:avLst/>
          </a:prstGeom>
          <a:noFill/>
          <a:ln w="9525">
            <a:noFill/>
            <a:miter lim="800000"/>
            <a:headEnd/>
            <a:tailEnd/>
          </a:ln>
        </p:spPr>
        <p:txBody>
          <a:bodyPr wrap="square">
            <a:spAutoFit/>
          </a:bodyPr>
          <a:lstStyle/>
          <a:p>
            <a:pPr>
              <a:spcBef>
                <a:spcPct val="50000"/>
              </a:spcBef>
            </a:pPr>
            <a:r>
              <a:rPr lang="it-IT" sz="1400" dirty="0" smtClean="0">
                <a:solidFill>
                  <a:srgbClr val="CA0A20"/>
                </a:solidFill>
                <a:latin typeface="Courier New" pitchFamily="49" charset="0"/>
              </a:rPr>
              <a:t>Bolzano, 24 </a:t>
            </a:r>
            <a:r>
              <a:rPr lang="it-IT" sz="1400" dirty="0" smtClean="0">
                <a:solidFill>
                  <a:srgbClr val="CA0A20"/>
                </a:solidFill>
                <a:latin typeface="Courier New" pitchFamily="49" charset="0"/>
              </a:rPr>
              <a:t>Luglio 2014</a:t>
            </a:r>
            <a:endParaRPr lang="it-IT" sz="1400" dirty="0">
              <a:solidFill>
                <a:srgbClr val="CA0A20"/>
              </a:solidFill>
              <a:latin typeface="Courier New" pitchFamily="49" charset="0"/>
            </a:endParaRPr>
          </a:p>
        </p:txBody>
      </p:sp>
      <p:sp>
        <p:nvSpPr>
          <p:cNvPr id="35"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030288"/>
            <a:ext cx="7419975" cy="4803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1" name="Rectangle 14"/>
          <p:cNvSpPr>
            <a:spLocks noChangeArrowheads="1"/>
          </p:cNvSpPr>
          <p:nvPr/>
        </p:nvSpPr>
        <p:spPr bwMode="auto">
          <a:xfrm>
            <a:off x="468313" y="333375"/>
            <a:ext cx="8351837" cy="1655763"/>
          </a:xfrm>
          <a:prstGeom prst="rect">
            <a:avLst/>
          </a:prstGeom>
          <a:noFill/>
          <a:ln>
            <a:noFill/>
          </a:ln>
          <a:extLst/>
        </p:spPr>
        <p:txBody>
          <a:bodyPr lIns="0" tIns="0" rIns="0" bIns="0"/>
          <a:lstStyle/>
          <a:p>
            <a:pPr marL="266700" indent="-266700" eaLnBrk="1" hangingPunct="1">
              <a:tabLst>
                <a:tab pos="266700" algn="l"/>
              </a:tabLst>
              <a:defRPr/>
            </a:pPr>
            <a:r>
              <a:rPr lang="it-IT" sz="2200" b="1" dirty="0">
                <a:solidFill>
                  <a:srgbClr val="CC0000"/>
                </a:solidFill>
                <a:latin typeface="+mj-lt"/>
                <a:ea typeface="ＭＳ Ｐゴシック" charset="0"/>
              </a:rPr>
              <a:t>La </a:t>
            </a:r>
            <a:r>
              <a:rPr lang="it-IT" sz="2200" b="1" dirty="0" smtClean="0">
                <a:solidFill>
                  <a:srgbClr val="CC0000"/>
                </a:solidFill>
                <a:latin typeface="+mj-lt"/>
                <a:ea typeface="ＭＳ Ｐゴシック" charset="0"/>
              </a:rPr>
              <a:t>restituzione dei questionari compilati</a:t>
            </a:r>
            <a:endParaRPr lang="it-IT" sz="2200" b="1" dirty="0">
              <a:solidFill>
                <a:srgbClr val="CC0000"/>
              </a:solidFill>
              <a:latin typeface="+mj-lt"/>
              <a:ea typeface="ＭＳ Ｐゴシック" charset="0"/>
            </a:endParaRPr>
          </a:p>
          <a:p>
            <a:pPr marL="266700" indent="-266700" eaLnBrk="1" hangingPunct="1">
              <a:tabLst>
                <a:tab pos="266700" algn="l"/>
              </a:tabLst>
              <a:defRPr/>
            </a:pPr>
            <a:endParaRPr lang="it-IT" sz="500" b="1" dirty="0">
              <a:solidFill>
                <a:srgbClr val="CC0000"/>
              </a:solidFill>
              <a:latin typeface="+mj-lt"/>
              <a:ea typeface="ＭＳ Ｐゴシック" charset="0"/>
            </a:endParaRPr>
          </a:p>
          <a:p>
            <a:pPr>
              <a:defRPr/>
            </a:pPr>
            <a:r>
              <a:rPr lang="fr-FR" sz="1600" b="1" dirty="0" err="1" smtClean="0">
                <a:latin typeface="Arial" charset="0"/>
              </a:rPr>
              <a:t>Questionari</a:t>
            </a:r>
            <a:r>
              <a:rPr lang="fr-FR" sz="1600" b="1" dirty="0" smtClean="0">
                <a:latin typeface="Arial" charset="0"/>
              </a:rPr>
              <a:t> </a:t>
            </a:r>
            <a:r>
              <a:rPr lang="fr-FR" sz="1600" b="1" dirty="0" err="1" smtClean="0">
                <a:latin typeface="Arial" charset="0"/>
              </a:rPr>
              <a:t>restituiti</a:t>
            </a:r>
            <a:r>
              <a:rPr lang="fr-FR" sz="1600" b="1" dirty="0" smtClean="0">
                <a:latin typeface="Arial" charset="0"/>
              </a:rPr>
              <a:t> per </a:t>
            </a:r>
            <a:r>
              <a:rPr lang="fr-FR" sz="1600" b="1" dirty="0" err="1" smtClean="0">
                <a:latin typeface="Arial" charset="0"/>
              </a:rPr>
              <a:t>canale</a:t>
            </a:r>
            <a:r>
              <a:rPr lang="fr-FR" sz="1600" b="1" dirty="0" smtClean="0">
                <a:latin typeface="Arial" charset="0"/>
              </a:rPr>
              <a:t> e UPC – </a:t>
            </a:r>
            <a:r>
              <a:rPr lang="fr-FR" sz="1600" b="1" dirty="0" err="1" smtClean="0">
                <a:latin typeface="Arial" charset="0"/>
              </a:rPr>
              <a:t>Valori</a:t>
            </a:r>
            <a:r>
              <a:rPr lang="fr-FR" sz="1600" b="1" dirty="0" smtClean="0">
                <a:latin typeface="Arial" charset="0"/>
              </a:rPr>
              <a:t> </a:t>
            </a:r>
            <a:r>
              <a:rPr lang="fr-FR" sz="1600" b="1" dirty="0" err="1" smtClean="0">
                <a:latin typeface="Arial" charset="0"/>
              </a:rPr>
              <a:t>percentuali</a:t>
            </a:r>
            <a:endParaRPr lang="it-IT" sz="1600" b="1" dirty="0">
              <a:latin typeface="Arial" charset="0"/>
            </a:endParaRPr>
          </a:p>
        </p:txBody>
      </p:sp>
      <p:sp>
        <p:nvSpPr>
          <p:cNvPr id="3075" name="Rectangle 14"/>
          <p:cNvSpPr>
            <a:spLocks noChangeArrowheads="1"/>
          </p:cNvSpPr>
          <p:nvPr/>
        </p:nvSpPr>
        <p:spPr bwMode="auto">
          <a:xfrm>
            <a:off x="468313" y="1557338"/>
            <a:ext cx="8280400" cy="3311525"/>
          </a:xfrm>
          <a:prstGeom prst="rect">
            <a:avLst/>
          </a:prstGeom>
          <a:noFill/>
          <a:ln>
            <a:noFill/>
          </a:ln>
          <a:extLst/>
        </p:spPr>
        <p:txBody>
          <a:bodyPr lIns="0" tIns="0" rIns="0" bIns="0"/>
          <a:lstStyle/>
          <a:p>
            <a:pPr marL="342900" indent="-342900" algn="just" eaLnBrk="1" hangingPunct="1">
              <a:lnSpc>
                <a:spcPct val="115000"/>
              </a:lnSpc>
              <a:buClr>
                <a:srgbClr val="CC0000"/>
              </a:buClr>
              <a:buFont typeface="Wingdings" pitchFamily="2" charset="2"/>
              <a:buChar char="ü"/>
              <a:tabLst>
                <a:tab pos="266700" algn="l"/>
              </a:tabLst>
              <a:defRPr/>
            </a:pPr>
            <a:endParaRPr lang="en-US" sz="1800" dirty="0">
              <a:solidFill>
                <a:schemeClr val="bg2"/>
              </a:solidFill>
            </a:endParaRPr>
          </a:p>
          <a:p>
            <a:pPr marL="342900" indent="-342900" algn="just" eaLnBrk="1" hangingPunct="1">
              <a:lnSpc>
                <a:spcPct val="115000"/>
              </a:lnSpc>
              <a:buClr>
                <a:srgbClr val="CC0000"/>
              </a:buClr>
              <a:buFont typeface="Wingdings" pitchFamily="2" charset="2"/>
              <a:buChar char="ü"/>
              <a:tabLst>
                <a:tab pos="266700" algn="l"/>
              </a:tabLst>
              <a:defRPr/>
            </a:pPr>
            <a:endParaRPr lang="en-US" sz="1800" dirty="0">
              <a:solidFill>
                <a:schemeClr val="bg2"/>
              </a:solidFill>
            </a:endParaRPr>
          </a:p>
          <a:p>
            <a:pPr marL="342900" indent="-342900" eaLnBrk="1" hangingPunct="1">
              <a:buClr>
                <a:srgbClr val="CC0000"/>
              </a:buClr>
              <a:buFont typeface="Wingdings" pitchFamily="2" charset="2"/>
              <a:buChar char="ü"/>
              <a:tabLst>
                <a:tab pos="266700" algn="l"/>
              </a:tabLst>
              <a:defRPr/>
            </a:pPr>
            <a:endParaRPr lang="it-IT" sz="1800" dirty="0">
              <a:solidFill>
                <a:schemeClr val="bg2"/>
              </a:solidFill>
            </a:endParaRPr>
          </a:p>
          <a:p>
            <a:pPr algn="just" eaLnBrk="1" hangingPunct="1">
              <a:buClr>
                <a:srgbClr val="CC0000"/>
              </a:buClr>
              <a:tabLst>
                <a:tab pos="266700" algn="l"/>
              </a:tabLst>
              <a:defRPr/>
            </a:pPr>
            <a:endParaRPr lang="it-IT" sz="1800" dirty="0">
              <a:solidFill>
                <a:schemeClr val="bg2"/>
              </a:solidFill>
            </a:endParaRPr>
          </a:p>
        </p:txBody>
      </p:sp>
      <p:sp>
        <p:nvSpPr>
          <p:cNvPr id="9220"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pic>
        <p:nvPicPr>
          <p:cNvPr id="9221" name="Immagine 15" descr="logo_censimento_istat_payoff.jpg"/>
          <p:cNvPicPr>
            <a:picLocks noChangeAspect="1"/>
          </p:cNvPicPr>
          <p:nvPr/>
        </p:nvPicPr>
        <p:blipFill>
          <a:blip r:embed="rId4"/>
          <a:srcRect b="18076"/>
          <a:stretch>
            <a:fillRect/>
          </a:stretch>
        </p:blipFill>
        <p:spPr bwMode="auto">
          <a:xfrm>
            <a:off x="457200" y="5911850"/>
            <a:ext cx="2817813" cy="679450"/>
          </a:xfrm>
          <a:prstGeom prst="rect">
            <a:avLst/>
          </a:prstGeom>
          <a:noFill/>
          <a:ln w="9525">
            <a:noFill/>
            <a:miter lim="800000"/>
            <a:headEnd/>
            <a:tailEnd/>
          </a:ln>
        </p:spPr>
      </p:pic>
      <p:sp>
        <p:nvSpPr>
          <p:cNvPr id="9223" name="Rectangle 2"/>
          <p:cNvSpPr>
            <a:spLocks noChangeArrowheads="1"/>
          </p:cNvSpPr>
          <p:nvPr/>
        </p:nvSpPr>
        <p:spPr bwMode="auto">
          <a:xfrm>
            <a:off x="0" y="0"/>
            <a:ext cx="9144000" cy="457200"/>
          </a:xfrm>
          <a:prstGeom prst="rect">
            <a:avLst/>
          </a:prstGeom>
          <a:noFill/>
          <a:ln w="9525">
            <a:noFill/>
            <a:miter lim="800000"/>
            <a:headEnd/>
            <a:tailEnd/>
          </a:ln>
          <a:effectLst/>
        </p:spPr>
        <p:txBody>
          <a:bodyPr wrap="none" anchor="ctr">
            <a:spAutoFit/>
          </a:bodyPr>
          <a:lstStyle/>
          <a:p>
            <a:endParaRPr lang="it-IT"/>
          </a:p>
        </p:txBody>
      </p:sp>
      <p:sp>
        <p:nvSpPr>
          <p:cNvPr id="9225" name="Rectangle 2"/>
          <p:cNvSpPr>
            <a:spLocks noChangeArrowheads="1"/>
          </p:cNvSpPr>
          <p:nvPr/>
        </p:nvSpPr>
        <p:spPr bwMode="auto">
          <a:xfrm>
            <a:off x="0" y="0"/>
            <a:ext cx="9144000" cy="457200"/>
          </a:xfrm>
          <a:prstGeom prst="rect">
            <a:avLst/>
          </a:prstGeom>
          <a:noFill/>
          <a:ln w="9525">
            <a:noFill/>
            <a:miter lim="800000"/>
            <a:headEnd/>
            <a:tailEnd/>
          </a:ln>
          <a:effectLst/>
        </p:spPr>
        <p:txBody>
          <a:bodyPr wrap="none" anchor="ctr">
            <a:spAutoFit/>
          </a:bodyPr>
          <a:lstStyle/>
          <a:p>
            <a:endParaRPr lang="it-IT"/>
          </a:p>
        </p:txBody>
      </p:sp>
      <p:sp>
        <p:nvSpPr>
          <p:cNvPr id="23" name="CasellaDiTesto 22"/>
          <p:cNvSpPr txBox="1"/>
          <p:nvPr/>
        </p:nvSpPr>
        <p:spPr>
          <a:xfrm>
            <a:off x="6876256" y="1067252"/>
            <a:ext cx="2233093" cy="5170646"/>
          </a:xfrm>
          <a:prstGeom prst="rect">
            <a:avLst/>
          </a:prstGeom>
          <a:noFill/>
        </p:spPr>
        <p:txBody>
          <a:bodyPr wrap="square" rtlCol="0">
            <a:spAutoFit/>
          </a:bodyPr>
          <a:lstStyle/>
          <a:p>
            <a:pPr algn="r"/>
            <a:r>
              <a:rPr lang="it-IT" sz="1800" b="1" i="1" dirty="0"/>
              <a:t>Web</a:t>
            </a:r>
          </a:p>
          <a:p>
            <a:pPr algn="r"/>
            <a:r>
              <a:rPr lang="it-IT" sz="1800" b="1" dirty="0" smtClean="0">
                <a:solidFill>
                  <a:srgbClr val="C00000"/>
                </a:solidFill>
              </a:rPr>
              <a:t>Bolzano: 57.3</a:t>
            </a:r>
            <a:endParaRPr lang="it-IT" sz="1800" b="1" dirty="0">
              <a:solidFill>
                <a:srgbClr val="C00000"/>
              </a:solidFill>
            </a:endParaRPr>
          </a:p>
          <a:p>
            <a:pPr algn="r"/>
            <a:r>
              <a:rPr lang="it-IT" sz="1800" b="1" dirty="0">
                <a:solidFill>
                  <a:srgbClr val="0070C0"/>
                </a:solidFill>
              </a:rPr>
              <a:t>Italia: 66,4</a:t>
            </a:r>
          </a:p>
          <a:p>
            <a:pPr algn="r"/>
            <a:endParaRPr lang="it-IT" sz="1800" b="1" i="1" dirty="0" smtClean="0"/>
          </a:p>
          <a:p>
            <a:pPr algn="r"/>
            <a:r>
              <a:rPr lang="it-IT" sz="1800" b="1" i="1" dirty="0" smtClean="0"/>
              <a:t>Punti di ritiro</a:t>
            </a:r>
            <a:endParaRPr lang="it-IT" sz="1800" b="1" i="1" dirty="0"/>
          </a:p>
          <a:p>
            <a:pPr algn="r"/>
            <a:r>
              <a:rPr lang="it-IT" sz="1800" b="1" dirty="0" smtClean="0">
                <a:solidFill>
                  <a:srgbClr val="C00000"/>
                </a:solidFill>
              </a:rPr>
              <a:t>Bolzano </a:t>
            </a:r>
            <a:r>
              <a:rPr lang="it-IT" sz="1600" b="1" dirty="0" smtClean="0">
                <a:solidFill>
                  <a:srgbClr val="C00000"/>
                </a:solidFill>
              </a:rPr>
              <a:t>(Comuni)</a:t>
            </a:r>
            <a:r>
              <a:rPr lang="it-IT" sz="1800" b="1" dirty="0" smtClean="0">
                <a:solidFill>
                  <a:srgbClr val="C00000"/>
                </a:solidFill>
              </a:rPr>
              <a:t>: 17,3</a:t>
            </a:r>
            <a:endParaRPr lang="it-IT" sz="1800" b="1" dirty="0">
              <a:solidFill>
                <a:srgbClr val="C00000"/>
              </a:solidFill>
            </a:endParaRPr>
          </a:p>
          <a:p>
            <a:pPr algn="r"/>
            <a:r>
              <a:rPr lang="it-IT" sz="1800" b="1" dirty="0" smtClean="0">
                <a:solidFill>
                  <a:srgbClr val="0070C0"/>
                </a:solidFill>
              </a:rPr>
              <a:t>Italia </a:t>
            </a:r>
            <a:r>
              <a:rPr lang="it-IT" sz="1600" b="1" dirty="0" smtClean="0">
                <a:solidFill>
                  <a:srgbClr val="0070C0"/>
                </a:solidFill>
              </a:rPr>
              <a:t>(Uffici Postali)</a:t>
            </a:r>
            <a:r>
              <a:rPr lang="it-IT" sz="1800" b="1" dirty="0" smtClean="0">
                <a:solidFill>
                  <a:srgbClr val="0070C0"/>
                </a:solidFill>
              </a:rPr>
              <a:t>: </a:t>
            </a:r>
            <a:r>
              <a:rPr lang="it-IT" sz="1800" b="1" dirty="0">
                <a:solidFill>
                  <a:srgbClr val="0070C0"/>
                </a:solidFill>
              </a:rPr>
              <a:t>11,1</a:t>
            </a:r>
          </a:p>
          <a:p>
            <a:pPr algn="r"/>
            <a:endParaRPr lang="it-IT" sz="1800" b="1" i="1" dirty="0" smtClean="0"/>
          </a:p>
          <a:p>
            <a:pPr algn="r"/>
            <a:r>
              <a:rPr lang="it-IT" sz="1800" b="1" i="1" dirty="0" smtClean="0"/>
              <a:t>Rilevatori </a:t>
            </a:r>
          </a:p>
          <a:p>
            <a:pPr algn="r"/>
            <a:r>
              <a:rPr lang="it-IT" sz="1800" b="1" dirty="0" smtClean="0">
                <a:solidFill>
                  <a:srgbClr val="C00000"/>
                </a:solidFill>
              </a:rPr>
              <a:t>Bolzano: 15,9</a:t>
            </a:r>
          </a:p>
          <a:p>
            <a:pPr algn="r"/>
            <a:r>
              <a:rPr lang="it-IT" sz="1800" b="1" dirty="0" smtClean="0">
                <a:solidFill>
                  <a:srgbClr val="0070C0"/>
                </a:solidFill>
              </a:rPr>
              <a:t>Italia: 8,7</a:t>
            </a:r>
          </a:p>
          <a:p>
            <a:pPr algn="r"/>
            <a:endParaRPr lang="it-IT" sz="1800" b="1" i="1" dirty="0" smtClean="0"/>
          </a:p>
          <a:p>
            <a:pPr algn="r"/>
            <a:r>
              <a:rPr lang="it-IT" sz="1800" b="1" i="1" dirty="0" smtClean="0"/>
              <a:t>UPC</a:t>
            </a:r>
            <a:endParaRPr lang="it-IT" sz="1800" b="1" i="1" dirty="0"/>
          </a:p>
          <a:p>
            <a:pPr algn="r"/>
            <a:r>
              <a:rPr lang="it-IT" sz="1800" b="1" dirty="0" smtClean="0">
                <a:solidFill>
                  <a:srgbClr val="C00000"/>
                </a:solidFill>
              </a:rPr>
              <a:t>Bolzano: 9,6</a:t>
            </a:r>
            <a:endParaRPr lang="it-IT" sz="1800" b="1" dirty="0">
              <a:solidFill>
                <a:srgbClr val="C00000"/>
              </a:solidFill>
            </a:endParaRPr>
          </a:p>
          <a:p>
            <a:pPr algn="r"/>
            <a:r>
              <a:rPr lang="it-IT" sz="1800" b="1" dirty="0">
                <a:solidFill>
                  <a:srgbClr val="0070C0"/>
                </a:solidFill>
              </a:rPr>
              <a:t>Italia: 13,8</a:t>
            </a:r>
          </a:p>
          <a:p>
            <a:pPr algn="r"/>
            <a:endParaRPr lang="it-IT" sz="1800" b="1" i="1" dirty="0" smtClean="0"/>
          </a:p>
          <a:p>
            <a:pPr algn="r"/>
            <a:endParaRPr lang="it-IT" sz="600" b="1" dirty="0" smtClean="0">
              <a:solidFill>
                <a:srgbClr val="0070C0"/>
              </a:solidFill>
            </a:endParaRPr>
          </a:p>
        </p:txBody>
      </p:sp>
      <p:sp>
        <p:nvSpPr>
          <p:cNvPr id="14" name="CasellaDiTesto 13"/>
          <p:cNvSpPr txBox="1"/>
          <p:nvPr/>
        </p:nvSpPr>
        <p:spPr>
          <a:xfrm>
            <a:off x="5220147" y="3212976"/>
            <a:ext cx="1440085" cy="646331"/>
          </a:xfrm>
          <a:prstGeom prst="rect">
            <a:avLst/>
          </a:prstGeom>
          <a:solidFill>
            <a:srgbClr val="FFFF00"/>
          </a:solidFill>
        </p:spPr>
        <p:txBody>
          <a:bodyPr wrap="square" rtlCol="0">
            <a:spAutoFit/>
          </a:bodyPr>
          <a:lstStyle/>
          <a:p>
            <a:pPr algn="ctr"/>
            <a:r>
              <a:rPr lang="it-IT" sz="1800" b="1" dirty="0" smtClean="0">
                <a:latin typeface="Calibri" pitchFamily="34" charset="0"/>
              </a:rPr>
              <a:t>Imprese: 73%</a:t>
            </a:r>
            <a:endParaRPr lang="it-IT" sz="1800" b="1" dirty="0">
              <a:latin typeface="Calibri" pitchFamily="34" charset="0"/>
            </a:endParaRPr>
          </a:p>
        </p:txBody>
      </p:sp>
      <p:sp>
        <p:nvSpPr>
          <p:cNvPr id="16" name="CasellaDiTesto 15"/>
          <p:cNvSpPr txBox="1"/>
          <p:nvPr/>
        </p:nvSpPr>
        <p:spPr>
          <a:xfrm>
            <a:off x="5220072" y="3861048"/>
            <a:ext cx="1440085" cy="646331"/>
          </a:xfrm>
          <a:prstGeom prst="rect">
            <a:avLst/>
          </a:prstGeom>
          <a:solidFill>
            <a:srgbClr val="FFFF00"/>
          </a:solidFill>
        </p:spPr>
        <p:txBody>
          <a:bodyPr wrap="square" rtlCol="0">
            <a:spAutoFit/>
          </a:bodyPr>
          <a:lstStyle/>
          <a:p>
            <a:pPr algn="ctr"/>
            <a:r>
              <a:rPr lang="it-IT" sz="1800" b="1" dirty="0" smtClean="0">
                <a:latin typeface="Calibri" pitchFamily="34" charset="0"/>
              </a:rPr>
              <a:t>Non Profit: 48%</a:t>
            </a:r>
            <a:endParaRPr lang="it-IT" sz="1800" b="1" dirty="0">
              <a:latin typeface="Calibri" pitchFamily="34" charset="0"/>
            </a:endParaRPr>
          </a:p>
        </p:txBody>
      </p:sp>
      <p:sp>
        <p:nvSpPr>
          <p:cNvPr id="17" name="CasellaDiTesto 16"/>
          <p:cNvSpPr txBox="1"/>
          <p:nvPr/>
        </p:nvSpPr>
        <p:spPr>
          <a:xfrm>
            <a:off x="1907779" y="2854677"/>
            <a:ext cx="1440085" cy="646331"/>
          </a:xfrm>
          <a:prstGeom prst="rect">
            <a:avLst/>
          </a:prstGeom>
          <a:solidFill>
            <a:srgbClr val="FFFF00"/>
          </a:solidFill>
        </p:spPr>
        <p:txBody>
          <a:bodyPr wrap="square" rtlCol="0">
            <a:spAutoFit/>
          </a:bodyPr>
          <a:lstStyle/>
          <a:p>
            <a:pPr algn="ctr"/>
            <a:r>
              <a:rPr lang="it-IT" sz="1800" b="1" dirty="0" smtClean="0">
                <a:latin typeface="Calibri" pitchFamily="34" charset="0"/>
              </a:rPr>
              <a:t>Imprese: 79%</a:t>
            </a:r>
            <a:endParaRPr lang="it-IT" sz="1800" b="1" dirty="0">
              <a:latin typeface="Calibri" pitchFamily="34" charset="0"/>
            </a:endParaRPr>
          </a:p>
        </p:txBody>
      </p:sp>
      <p:sp>
        <p:nvSpPr>
          <p:cNvPr id="18" name="CasellaDiTesto 17"/>
          <p:cNvSpPr txBox="1"/>
          <p:nvPr/>
        </p:nvSpPr>
        <p:spPr>
          <a:xfrm>
            <a:off x="1907704" y="3502749"/>
            <a:ext cx="1440085" cy="646331"/>
          </a:xfrm>
          <a:prstGeom prst="rect">
            <a:avLst/>
          </a:prstGeom>
          <a:solidFill>
            <a:srgbClr val="FFFF00"/>
          </a:solidFill>
        </p:spPr>
        <p:txBody>
          <a:bodyPr wrap="square" rtlCol="0">
            <a:spAutoFit/>
          </a:bodyPr>
          <a:lstStyle/>
          <a:p>
            <a:pPr algn="ctr"/>
            <a:r>
              <a:rPr lang="it-IT" sz="1800" b="1" dirty="0" smtClean="0">
                <a:latin typeface="Calibri" pitchFamily="34" charset="0"/>
              </a:rPr>
              <a:t>Non Profit: 59%</a:t>
            </a:r>
            <a:endParaRPr lang="it-IT" sz="1800" b="1" dirty="0">
              <a:latin typeface="Calibri" pitchFamily="34" charset="0"/>
            </a:endParaRPr>
          </a:p>
        </p:txBody>
      </p:sp>
      <p:sp>
        <p:nvSpPr>
          <p:cNvPr id="15" name="Text Box 6"/>
          <p:cNvSpPr txBox="1">
            <a:spLocks noChangeArrowheads="1"/>
          </p:cNvSpPr>
          <p:nvPr/>
        </p:nvSpPr>
        <p:spPr bwMode="auto">
          <a:xfrm>
            <a:off x="6084000" y="5950800"/>
            <a:ext cx="2880488" cy="307975"/>
          </a:xfrm>
          <a:prstGeom prst="rect">
            <a:avLst/>
          </a:prstGeom>
          <a:noFill/>
          <a:ln w="9525">
            <a:noFill/>
            <a:miter lim="800000"/>
            <a:headEnd/>
            <a:tailEnd/>
          </a:ln>
        </p:spPr>
        <p:txBody>
          <a:bodyPr wrap="square">
            <a:spAutoFit/>
          </a:bodyPr>
          <a:lstStyle/>
          <a:p>
            <a:pPr>
              <a:spcBef>
                <a:spcPct val="50000"/>
              </a:spcBef>
            </a:pPr>
            <a:r>
              <a:rPr lang="it-IT" sz="1400" dirty="0" smtClean="0">
                <a:solidFill>
                  <a:srgbClr val="CA0A20"/>
                </a:solidFill>
                <a:latin typeface="Courier New" pitchFamily="49" charset="0"/>
              </a:rPr>
              <a:t>Bolzano, 24 </a:t>
            </a:r>
            <a:r>
              <a:rPr lang="it-IT" sz="1400" dirty="0" smtClean="0">
                <a:solidFill>
                  <a:srgbClr val="CA0A20"/>
                </a:solidFill>
                <a:latin typeface="Courier New" pitchFamily="49" charset="0"/>
              </a:rPr>
              <a:t>Luglio 2014</a:t>
            </a:r>
            <a:endParaRPr lang="it-IT" sz="1400" dirty="0">
              <a:solidFill>
                <a:srgbClr val="CA0A20"/>
              </a:solidFill>
              <a:latin typeface="Courier New" pitchFamily="49"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dissolv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pic>
        <p:nvPicPr>
          <p:cNvPr id="4101" name="Immagine 15" descr="logo_censimento_istat_payoff.jpg"/>
          <p:cNvPicPr>
            <a:picLocks noChangeAspect="1"/>
          </p:cNvPicPr>
          <p:nvPr/>
        </p:nvPicPr>
        <p:blipFill>
          <a:blip r:embed="rId3"/>
          <a:srcRect b="18076"/>
          <a:stretch>
            <a:fillRect/>
          </a:stretch>
        </p:blipFill>
        <p:spPr bwMode="auto">
          <a:xfrm>
            <a:off x="457200" y="5911850"/>
            <a:ext cx="2817813" cy="679450"/>
          </a:xfrm>
          <a:prstGeom prst="rect">
            <a:avLst/>
          </a:prstGeom>
          <a:noFill/>
          <a:ln w="9525">
            <a:noFill/>
            <a:miter lim="800000"/>
            <a:headEnd/>
            <a:tailEnd/>
          </a:ln>
        </p:spPr>
      </p:pic>
      <p:sp>
        <p:nvSpPr>
          <p:cNvPr id="11" name="Text Box 13"/>
          <p:cNvSpPr txBox="1">
            <a:spLocks noChangeArrowheads="1"/>
          </p:cNvSpPr>
          <p:nvPr/>
        </p:nvSpPr>
        <p:spPr bwMode="auto">
          <a:xfrm>
            <a:off x="3505200" y="3124200"/>
            <a:ext cx="5257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84" charset="-128"/>
              </a:defRPr>
            </a:lvl1pPr>
            <a:lvl2pPr marL="37931725" indent="-37474525">
              <a:defRPr sz="2400">
                <a:solidFill>
                  <a:schemeClr val="tx1"/>
                </a:solidFill>
                <a:latin typeface="Arial" charset="0"/>
                <a:ea typeface="ＭＳ Ｐゴシック" pitchFamily="-84" charset="-128"/>
              </a:defRPr>
            </a:lvl2pPr>
            <a:lvl3pPr>
              <a:defRPr sz="2400">
                <a:solidFill>
                  <a:schemeClr val="tx1"/>
                </a:solidFill>
                <a:latin typeface="Arial" charset="0"/>
                <a:ea typeface="ＭＳ Ｐゴシック" pitchFamily="-84" charset="-128"/>
              </a:defRPr>
            </a:lvl3pPr>
            <a:lvl4pPr>
              <a:defRPr sz="2400">
                <a:solidFill>
                  <a:schemeClr val="tx1"/>
                </a:solidFill>
                <a:latin typeface="Arial" charset="0"/>
                <a:ea typeface="ＭＳ Ｐゴシック" pitchFamily="-84" charset="-128"/>
              </a:defRPr>
            </a:lvl4pPr>
            <a:lvl5pPr>
              <a:defRPr sz="2400">
                <a:solidFill>
                  <a:schemeClr val="tx1"/>
                </a:solidFill>
                <a:latin typeface="Arial" charset="0"/>
                <a:ea typeface="ＭＳ Ｐゴシック" pitchFamily="-84" charset="-128"/>
              </a:defRPr>
            </a:lvl5pPr>
            <a:lvl6pPr marL="457200" eaLnBrk="0" fontAlgn="base" hangingPunct="0">
              <a:spcBef>
                <a:spcPct val="0"/>
              </a:spcBef>
              <a:spcAft>
                <a:spcPct val="0"/>
              </a:spcAft>
              <a:defRPr sz="2400">
                <a:solidFill>
                  <a:schemeClr val="tx1"/>
                </a:solidFill>
                <a:latin typeface="Arial" charset="0"/>
                <a:ea typeface="ＭＳ Ｐゴシック" pitchFamily="-84" charset="-128"/>
              </a:defRPr>
            </a:lvl6pPr>
            <a:lvl7pPr marL="914400" eaLnBrk="0" fontAlgn="base" hangingPunct="0">
              <a:spcBef>
                <a:spcPct val="0"/>
              </a:spcBef>
              <a:spcAft>
                <a:spcPct val="0"/>
              </a:spcAft>
              <a:defRPr sz="2400">
                <a:solidFill>
                  <a:schemeClr val="tx1"/>
                </a:solidFill>
                <a:latin typeface="Arial" charset="0"/>
                <a:ea typeface="ＭＳ Ｐゴシック" pitchFamily="-84" charset="-128"/>
              </a:defRPr>
            </a:lvl7pPr>
            <a:lvl8pPr marL="1371600" eaLnBrk="0" fontAlgn="base" hangingPunct="0">
              <a:spcBef>
                <a:spcPct val="0"/>
              </a:spcBef>
              <a:spcAft>
                <a:spcPct val="0"/>
              </a:spcAft>
              <a:defRPr sz="2400">
                <a:solidFill>
                  <a:schemeClr val="tx1"/>
                </a:solidFill>
                <a:latin typeface="Arial" charset="0"/>
                <a:ea typeface="ＭＳ Ｐゴシック" pitchFamily="-84" charset="-128"/>
              </a:defRPr>
            </a:lvl8pPr>
            <a:lvl9pPr marL="18288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it-IT" b="1" dirty="0" smtClean="0">
                <a:solidFill>
                  <a:schemeClr val="bg1"/>
                </a:solidFill>
              </a:rPr>
              <a:t>Processo di rilevazione censuaria di imprese e istituzioni non profit</a:t>
            </a:r>
            <a:endParaRPr lang="it-IT" b="1" dirty="0">
              <a:solidFill>
                <a:schemeClr val="bg1"/>
              </a:solidFill>
            </a:endParaRPr>
          </a:p>
        </p:txBody>
      </p:sp>
      <p:sp>
        <p:nvSpPr>
          <p:cNvPr id="10" name="Rectangle 4"/>
          <p:cNvSpPr>
            <a:spLocks noChangeArrowheads="1"/>
          </p:cNvSpPr>
          <p:nvPr/>
        </p:nvSpPr>
        <p:spPr bwMode="auto">
          <a:xfrm>
            <a:off x="457200" y="2895600"/>
            <a:ext cx="8288338" cy="1295400"/>
          </a:xfrm>
          <a:prstGeom prst="rect">
            <a:avLst/>
          </a:prstGeom>
          <a:solidFill>
            <a:srgbClr val="CA0A2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it-IT"/>
          </a:p>
        </p:txBody>
      </p:sp>
      <p:sp>
        <p:nvSpPr>
          <p:cNvPr id="12" name="Text Box 13"/>
          <p:cNvSpPr txBox="1">
            <a:spLocks noChangeArrowheads="1"/>
          </p:cNvSpPr>
          <p:nvPr/>
        </p:nvSpPr>
        <p:spPr bwMode="auto">
          <a:xfrm>
            <a:off x="3505200" y="2940844"/>
            <a:ext cx="5257800" cy="1200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84" charset="-128"/>
              </a:defRPr>
            </a:lvl1pPr>
            <a:lvl2pPr marL="37931725" indent="-37474525">
              <a:defRPr sz="2400">
                <a:solidFill>
                  <a:schemeClr val="tx1"/>
                </a:solidFill>
                <a:latin typeface="Arial" charset="0"/>
                <a:ea typeface="ＭＳ Ｐゴシック" pitchFamily="-84" charset="-128"/>
              </a:defRPr>
            </a:lvl2pPr>
            <a:lvl3pPr>
              <a:defRPr sz="2400">
                <a:solidFill>
                  <a:schemeClr val="tx1"/>
                </a:solidFill>
                <a:latin typeface="Arial" charset="0"/>
                <a:ea typeface="ＭＳ Ｐゴシック" pitchFamily="-84" charset="-128"/>
              </a:defRPr>
            </a:lvl3pPr>
            <a:lvl4pPr>
              <a:defRPr sz="2400">
                <a:solidFill>
                  <a:schemeClr val="tx1"/>
                </a:solidFill>
                <a:latin typeface="Arial" charset="0"/>
                <a:ea typeface="ＭＳ Ｐゴシック" pitchFamily="-84" charset="-128"/>
              </a:defRPr>
            </a:lvl4pPr>
            <a:lvl5pPr>
              <a:defRPr sz="2400">
                <a:solidFill>
                  <a:schemeClr val="tx1"/>
                </a:solidFill>
                <a:latin typeface="Arial" charset="0"/>
                <a:ea typeface="ＭＳ Ｐゴシック" pitchFamily="-84" charset="-128"/>
              </a:defRPr>
            </a:lvl5pPr>
            <a:lvl6pPr marL="457200" eaLnBrk="0" fontAlgn="base" hangingPunct="0">
              <a:spcBef>
                <a:spcPct val="0"/>
              </a:spcBef>
              <a:spcAft>
                <a:spcPct val="0"/>
              </a:spcAft>
              <a:defRPr sz="2400">
                <a:solidFill>
                  <a:schemeClr val="tx1"/>
                </a:solidFill>
                <a:latin typeface="Arial" charset="0"/>
                <a:ea typeface="ＭＳ Ｐゴシック" pitchFamily="-84" charset="-128"/>
              </a:defRPr>
            </a:lvl6pPr>
            <a:lvl7pPr marL="914400" eaLnBrk="0" fontAlgn="base" hangingPunct="0">
              <a:spcBef>
                <a:spcPct val="0"/>
              </a:spcBef>
              <a:spcAft>
                <a:spcPct val="0"/>
              </a:spcAft>
              <a:defRPr sz="2400">
                <a:solidFill>
                  <a:schemeClr val="tx1"/>
                </a:solidFill>
                <a:latin typeface="Arial" charset="0"/>
                <a:ea typeface="ＭＳ Ｐゴシック" pitchFamily="-84" charset="-128"/>
              </a:defRPr>
            </a:lvl7pPr>
            <a:lvl8pPr marL="1371600" eaLnBrk="0" fontAlgn="base" hangingPunct="0">
              <a:spcBef>
                <a:spcPct val="0"/>
              </a:spcBef>
              <a:spcAft>
                <a:spcPct val="0"/>
              </a:spcAft>
              <a:defRPr sz="2400">
                <a:solidFill>
                  <a:schemeClr val="tx1"/>
                </a:solidFill>
                <a:latin typeface="Arial" charset="0"/>
                <a:ea typeface="ＭＳ Ｐゴシック" pitchFamily="-84" charset="-128"/>
              </a:defRPr>
            </a:lvl8pPr>
            <a:lvl9pPr marL="18288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it-IT" b="1" dirty="0" smtClean="0">
                <a:solidFill>
                  <a:schemeClr val="bg1"/>
                </a:solidFill>
              </a:rPr>
              <a:t>Indagine di valutazione del processo di rilevazione censuaria di imprese e istituzioni non profit</a:t>
            </a:r>
          </a:p>
        </p:txBody>
      </p:sp>
      <p:sp>
        <p:nvSpPr>
          <p:cNvPr id="8" name="Text Box 6"/>
          <p:cNvSpPr txBox="1">
            <a:spLocks noChangeArrowheads="1"/>
          </p:cNvSpPr>
          <p:nvPr/>
        </p:nvSpPr>
        <p:spPr bwMode="auto">
          <a:xfrm>
            <a:off x="6084000" y="5950800"/>
            <a:ext cx="2880488" cy="307975"/>
          </a:xfrm>
          <a:prstGeom prst="rect">
            <a:avLst/>
          </a:prstGeom>
          <a:noFill/>
          <a:ln w="9525">
            <a:noFill/>
            <a:miter lim="800000"/>
            <a:headEnd/>
            <a:tailEnd/>
          </a:ln>
        </p:spPr>
        <p:txBody>
          <a:bodyPr wrap="square">
            <a:spAutoFit/>
          </a:bodyPr>
          <a:lstStyle/>
          <a:p>
            <a:pPr>
              <a:spcBef>
                <a:spcPct val="50000"/>
              </a:spcBef>
            </a:pPr>
            <a:r>
              <a:rPr lang="it-IT" sz="1400" dirty="0" smtClean="0">
                <a:solidFill>
                  <a:srgbClr val="CA0A20"/>
                </a:solidFill>
                <a:latin typeface="Courier New" pitchFamily="49" charset="0"/>
              </a:rPr>
              <a:t>Bolzano, 24 </a:t>
            </a:r>
            <a:r>
              <a:rPr lang="it-IT" sz="1400" dirty="0" smtClean="0">
                <a:solidFill>
                  <a:srgbClr val="CA0A20"/>
                </a:solidFill>
                <a:latin typeface="Courier New" pitchFamily="49" charset="0"/>
              </a:rPr>
              <a:t>Luglio 2014</a:t>
            </a:r>
            <a:endParaRPr lang="it-IT" sz="1400" dirty="0">
              <a:solidFill>
                <a:srgbClr val="CA0A20"/>
              </a:solidFill>
              <a:latin typeface="Courier New" pitchFamily="49" charset="0"/>
            </a:endParaRPr>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12f126acb7bf7f62996c4445c8b3a23a14a136d8"/>
</p:tagLst>
</file>

<file path=ppt/theme/theme1.xml><?xml version="1.0" encoding="utf-8"?>
<a:theme xmlns:a="http://schemas.openxmlformats.org/drawingml/2006/main" name="Presentazione vuota">
  <a:themeElements>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zione vuota">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zione vuo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zione vuo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zione vuo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zione vuo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zione vuo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zione vuota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zione vuo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zione vuo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zione vuo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zione vuo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zione vuo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4577</TotalTime>
  <Words>3710</Words>
  <Application>Microsoft Office PowerPoint</Application>
  <PresentationFormat>Presentazione su schermo (4:3)</PresentationFormat>
  <Paragraphs>370</Paragraphs>
  <Slides>22</Slides>
  <Notes>22</Notes>
  <HiddenSlides>0</HiddenSlides>
  <MMClips>0</MMClips>
  <ScaleCrop>false</ScaleCrop>
  <HeadingPairs>
    <vt:vector size="4" baseType="variant">
      <vt:variant>
        <vt:lpstr>Tema</vt:lpstr>
      </vt:variant>
      <vt:variant>
        <vt:i4>1</vt:i4>
      </vt:variant>
      <vt:variant>
        <vt:lpstr>Titoli diapositive</vt:lpstr>
      </vt:variant>
      <vt:variant>
        <vt:i4>22</vt:i4>
      </vt:variant>
    </vt:vector>
  </HeadingPairs>
  <TitlesOfParts>
    <vt:vector size="23" baseType="lpstr">
      <vt:lpstr>Presentazione vuota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Bruna Tabanella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Bruna Tabanella</dc:creator>
  <cp:lastModifiedBy>Giuseppe Stassi</cp:lastModifiedBy>
  <cp:revision>238</cp:revision>
  <cp:lastPrinted>2014-04-28T15:02:57Z</cp:lastPrinted>
  <dcterms:created xsi:type="dcterms:W3CDTF">2012-09-11T12:14:20Z</dcterms:created>
  <dcterms:modified xsi:type="dcterms:W3CDTF">2014-08-22T15:46:17Z</dcterms:modified>
</cp:coreProperties>
</file>