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3" r:id="rId5"/>
    <p:sldMasterId id="2147483686" r:id="rId6"/>
    <p:sldMasterId id="2147483699" r:id="rId7"/>
  </p:sldMasterIdLst>
  <p:notesMasterIdLst>
    <p:notesMasterId r:id="rId50"/>
  </p:notesMasterIdLst>
  <p:handoutMasterIdLst>
    <p:handoutMasterId r:id="rId51"/>
  </p:handoutMasterIdLst>
  <p:sldIdLst>
    <p:sldId id="301" r:id="rId8"/>
    <p:sldId id="280" r:id="rId9"/>
    <p:sldId id="277" r:id="rId10"/>
    <p:sldId id="281" r:id="rId11"/>
    <p:sldId id="282" r:id="rId12"/>
    <p:sldId id="283" r:id="rId13"/>
    <p:sldId id="284" r:id="rId14"/>
    <p:sldId id="285" r:id="rId15"/>
    <p:sldId id="286" r:id="rId16"/>
    <p:sldId id="278" r:id="rId17"/>
    <p:sldId id="287" r:id="rId18"/>
    <p:sldId id="288" r:id="rId19"/>
    <p:sldId id="332" r:id="rId20"/>
    <p:sldId id="333" r:id="rId21"/>
    <p:sldId id="292" r:id="rId22"/>
    <p:sldId id="305" r:id="rId23"/>
    <p:sldId id="311" r:id="rId24"/>
    <p:sldId id="304" r:id="rId25"/>
    <p:sldId id="306" r:id="rId26"/>
    <p:sldId id="308" r:id="rId27"/>
    <p:sldId id="312" r:id="rId28"/>
    <p:sldId id="309" r:id="rId29"/>
    <p:sldId id="310" r:id="rId30"/>
    <p:sldId id="313" r:id="rId31"/>
    <p:sldId id="314" r:id="rId32"/>
    <p:sldId id="317" r:id="rId33"/>
    <p:sldId id="315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9" r:id="rId44"/>
    <p:sldId id="328" r:id="rId45"/>
    <p:sldId id="327" r:id="rId46"/>
    <p:sldId id="299" r:id="rId47"/>
    <p:sldId id="298" r:id="rId48"/>
    <p:sldId id="300" r:id="rId4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FEE"/>
    <a:srgbClr val="FF6600"/>
    <a:srgbClr val="23AFA2"/>
    <a:srgbClr val="4D4D4D"/>
    <a:srgbClr val="7F142A"/>
    <a:srgbClr val="DDDDDD"/>
    <a:srgbClr val="C0C0C0"/>
    <a:srgbClr val="DDE8C6"/>
    <a:srgbClr val="F8CCCC"/>
    <a:srgbClr val="F4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5681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-1254" y="-84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611F-4C1C-4592-B436-2DA771988BF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1FEE-638D-46EC-9818-E3D68E3BF2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ECD75-50CE-4145-A8DC-12428DD3EDB8}" type="datetimeFigureOut">
              <a:rPr lang="it-IT" smtClean="0"/>
              <a:t>19/07/2018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42196-3447-43B9-A3C5-5C967ABE7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87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Viral tweets with a significant impact on the daily sentiment index will likely show up in 2D density plots as: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u="sng" dirty="0" smtClean="0"/>
              <a:t>well isolated</a:t>
            </a:r>
            <a:r>
              <a:rPr lang="en-US" dirty="0" smtClean="0"/>
              <a:t>, extremely </a:t>
            </a:r>
            <a:r>
              <a:rPr lang="en-US" u="sng" dirty="0" smtClean="0"/>
              <a:t>high density spots</a:t>
            </a:r>
            <a:r>
              <a:rPr lang="en-US" dirty="0" smtClean="0"/>
              <a:t> emerging from an </a:t>
            </a:r>
            <a:r>
              <a:rPr lang="en-US" u="sng" dirty="0" smtClean="0"/>
              <a:t>underlying lower density</a:t>
            </a:r>
            <a:r>
              <a:rPr lang="en-US" dirty="0" smtClean="0"/>
              <a:t>, </a:t>
            </a:r>
            <a:r>
              <a:rPr lang="en-US" u="sng" dirty="0" smtClean="0"/>
              <a:t>almost uniform background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Not all viral tweets are off-topics (e.g. Pope Francis words at </a:t>
            </a:r>
            <a:r>
              <a:rPr lang="en-US" dirty="0" err="1" smtClean="0"/>
              <a:t>Ilva</a:t>
            </a:r>
            <a:r>
              <a:rPr lang="en-US" dirty="0" smtClean="0"/>
              <a:t> about income and jobs became viral but are definitely in-scope):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After detecting the fingerprint of a viral tweet, reviewers must understand if it is actually out-of-scope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Here’s where</a:t>
            </a:r>
            <a:r>
              <a:rPr lang="en-US" baseline="0" dirty="0" smtClean="0"/>
              <a:t> word-cloud plots come to rescue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baseline="0" dirty="0" smtClean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baseline="0" dirty="0" smtClean="0"/>
              <a:t>NOTE: </a:t>
            </a:r>
            <a:r>
              <a:rPr lang="en-US" baseline="0" dirty="0" err="1" smtClean="0"/>
              <a:t>Benji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Fede</a:t>
            </a:r>
            <a:r>
              <a:rPr lang="en-US" baseline="0" dirty="0" smtClean="0"/>
              <a:t> viral tweet was retweeted ~250’000 times on Jan 3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8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4</a:t>
            </a:r>
            <a:r>
              <a:rPr lang="en-US" baseline="0" dirty="0" smtClean="0"/>
              <a:t> March 2018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Italian general elections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5 March 2018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Elections results become clear (M5S and </a:t>
            </a:r>
            <a:r>
              <a:rPr lang="en-US" baseline="0" dirty="0" err="1" smtClean="0"/>
              <a:t>Lega</a:t>
            </a:r>
            <a:r>
              <a:rPr lang="en-US" baseline="0" dirty="0" smtClean="0"/>
              <a:t> won)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16 May 2018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baseline="0" dirty="0" smtClean="0"/>
              <a:t>A leaked draft of M5S-Lega Government </a:t>
            </a:r>
            <a:r>
              <a:rPr lang="en-US" b="0" baseline="0" dirty="0" smtClean="0">
                <a:latin typeface="+mn-lt"/>
              </a:rPr>
              <a:t>Contract reports that </a:t>
            </a:r>
            <a:r>
              <a:rPr lang="en-US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“Italy will ask the ECB a debt write-off of 250 billion €” </a:t>
            </a:r>
            <a:r>
              <a:rPr lang="en-US" b="0" i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bought during ECB’s QE</a:t>
            </a:r>
            <a:r>
              <a:rPr lang="en-US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b="0" i="1" baseline="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27 May 2018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President Sergio Mattarella rejects Paolo Savona as Minister of Finance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Giuseppe Conte resigns its designation to Mattarella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President Mattarella’s speaks to the nation</a:t>
            </a:r>
            <a:endParaRPr lang="en-US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28 May 2018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President Mattarella designates Carlo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Cottarelli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form a government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29 May 2018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Cottarelli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runs into difficulties and cannot manage to form a government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Commissioner Gunther Oettinger says: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&lt;&lt;the markets will teach Italians how to vote right&gt;&gt;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Btp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-Bund Spread peaks and goes above 300 bps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May 2018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M5S-Lega government sees the light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qualitative features of the daily time series: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High volatility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MEANINGFUL PEAKS AND VALLEYS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baseline="0" dirty="0" smtClean="0"/>
              <a:t>DEFINITELY NON WHITE NOISE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Short memory: values three or more lags away seem almost independent (HINT: </a:t>
            </a:r>
            <a:r>
              <a:rPr lang="en-US" baseline="0" dirty="0" smtClean="0"/>
              <a:t>average life-span of the News is 2-3 days)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Perhaps stationary: no clearly recognizable trend or drift of the mean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Possible monthly seasonality (but only 26 months so far…)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Sentiment Analysis (Opinion Mining) through Social Media sources isn’t a novel/fresh endeavor, yet it is still interesting in Official Statistics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Domain-specific sentiment indices have to be contrasted to ‘generic’/‘general purpose’ indices of the ‘Mood of the Nation’ kind, which inevitably mix up all the topics into a poorly defined measure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successful, these new indices can be natural candidates to the forthcoming ‘Experimental Statistics’ section of Istat website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176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Filter’s major aims are the following: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increase relevance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decrease storage and</a:t>
            </a:r>
            <a:r>
              <a:rPr lang="en-US" baseline="0" dirty="0" smtClean="0"/>
              <a:t> </a:t>
            </a:r>
            <a:r>
              <a:rPr lang="en-US" dirty="0" smtClean="0"/>
              <a:t>computational complexity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increase accuracy of downstream analyses (by enhancing</a:t>
            </a:r>
            <a:r>
              <a:rPr lang="en-US" baseline="0" dirty="0" smtClean="0"/>
              <a:t> signal-to-noise ratio)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Current (end June 2018) stocks of tweets: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‘Social Mood on Economy’ filter: ~38 million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‘Istat’ filter: ~150 million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176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7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Still, the Social Mood on Economy index can detect and promptly point out events that influence consumer confidence but happen to occur </a:t>
            </a:r>
            <a:r>
              <a:rPr lang="en-US" sz="1200" u="sng" dirty="0" smtClean="0"/>
              <a:t>after the interview period</a:t>
            </a:r>
            <a:r>
              <a:rPr lang="en-US" sz="1200" dirty="0" smtClean="0"/>
              <a:t> of the Consumer Confidence Survey: the Central Italy earthquake of 24th August 2016 is a striking example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smtClean="0"/>
              <a:t>The</a:t>
            </a:r>
            <a:r>
              <a:rPr lang="en-US" sz="1800" baseline="0" dirty="0" smtClean="0"/>
              <a:t> ‘Istat’ filter can help understand how well the ‘Social Mood on Economy’ filter performed in: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1800" baseline="0" dirty="0" smtClean="0"/>
              <a:t>Blocking off-topic tweets/topics, even though they are highly popular/widespread (e.g. Italy failing to qualify to FIFA World cup 2018)  </a:t>
            </a:r>
            <a:r>
              <a:rPr lang="en-US" sz="1800" baseline="0" dirty="0" smtClean="0">
                <a:sym typeface="Wingdings" panose="05000000000000000000" pitchFamily="2" charset="2"/>
              </a:rPr>
              <a:t> </a:t>
            </a:r>
            <a:r>
              <a:rPr lang="en-US" sz="1800" baseline="0" dirty="0" smtClean="0"/>
              <a:t>high TN score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1800" baseline="0" dirty="0" smtClean="0"/>
              <a:t>Avoid filtering out relevant tweets </a:t>
            </a:r>
            <a:r>
              <a:rPr lang="en-US" sz="1800" baseline="0" dirty="0" smtClean="0">
                <a:sym typeface="Wingdings" panose="05000000000000000000" pitchFamily="2" charset="2"/>
              </a:rPr>
              <a:t></a:t>
            </a:r>
            <a:r>
              <a:rPr lang="en-US" sz="1800" baseline="0" dirty="0" smtClean="0"/>
              <a:t> low FN score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u="sng" baseline="0" dirty="0" smtClean="0"/>
              <a:t>NOTE</a:t>
            </a:r>
            <a:r>
              <a:rPr lang="en-US" sz="1800" baseline="0" dirty="0" smtClean="0"/>
              <a:t> that to assess TN and FN one need information from the UNSEEN sector: here’s where the complement ‘Istat’ filter comes to rescue!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aseline="0" dirty="0" smtClean="0"/>
              <a:t>  </a:t>
            </a:r>
            <a:endParaRPr lang="en-US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17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Tweets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immediately visible to anyone, whether or not they have a Twitter account (note that this is the default setting of the Twitter platform)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contrary,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Protected Tweets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only be visible the followers of the author of the Tweet.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0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0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176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17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Popular sentiment indices typically involve counts or proportions of positive and negative Tweets: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S= card(P) ⁄ ( card(P)+card(N) )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S=( card(P) - card(N) ) ⁄ ( card(P) + card(N) + card(U) )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S= card(P) ⁄ card(N)</a:t>
            </a: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7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9517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6759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1957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BA1917B-B125-FC4F-A584-419116A05C96}" type="datetime1">
              <a:rPr lang="it-IT" smtClean="0"/>
              <a:t>19/07/2018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22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8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8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981512" y="56524"/>
            <a:ext cx="7340368" cy="455204"/>
          </a:xfrm>
          <a:prstGeom prst="rect">
            <a:avLst/>
          </a:prstGeom>
        </p:spPr>
        <p:txBody>
          <a:bodyPr lIns="36000" tIns="36000" rIns="36000" bIns="36000" anchor="ctr" anchorCtr="1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291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ü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404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6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1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0166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981512" y="56524"/>
            <a:ext cx="7340368" cy="455204"/>
          </a:xfrm>
          <a:prstGeom prst="rect">
            <a:avLst/>
          </a:prstGeom>
        </p:spPr>
        <p:txBody>
          <a:bodyPr lIns="36000" tIns="36000" rIns="36000" bIns="36000" anchor="ctr" anchorCtr="1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291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ü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007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719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888099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54502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5767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81098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87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7391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03771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76116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7461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BA1917B-B125-FC4F-A584-419116A05C96}" type="datetime1">
              <a:rPr lang="it-IT" smtClean="0">
                <a:solidFill>
                  <a:prstClr val="black"/>
                </a:solidFill>
              </a:rPr>
              <a:pPr/>
              <a:t>19/07/2018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/>
          <a:lstStyle/>
          <a:p>
            <a:fld id="{F559641D-4CE4-844E-95B6-5378775C4102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89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46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9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3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0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45191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82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74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76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9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81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7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8665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9808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0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9292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05270" y="6391891"/>
            <a:ext cx="513425" cy="294042"/>
          </a:xfrm>
          <a:prstGeom prst="rect">
            <a:avLst/>
          </a:prstGeom>
        </p:spPr>
        <p:txBody>
          <a:bodyPr anchor="ctr" anchorCtr="0"/>
          <a:lstStyle>
            <a:lvl1pPr>
              <a:defRPr lang="it-IT" sz="1200" kern="1200" baseline="0" smtClean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C751B5-631A-9242-B635-C18491BE6C62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65797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rgbClr val="505150"/>
                </a:solidFill>
              </a:defRPr>
            </a:lvl1pPr>
          </a:lstStyle>
          <a:p>
            <a:r>
              <a:rPr lang="en-US" dirty="0" smtClean="0"/>
              <a:t>Diego Zardetto: Advances in the Social Mood on Economy Index               January 22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4881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>
            <a:extLst>
              <a:ext uri="{FF2B5EF4-FFF2-40B4-BE49-F238E27FC236}">
                <a16:creationId xmlns="" xmlns:a16="http://schemas.microsoft.com/office/drawing/2014/main" id="{EBC08A07-065F-1B46-A6D1-FC407C9DC7A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81075" y="6250413"/>
            <a:ext cx="7784213" cy="10215"/>
          </a:xfrm>
          <a:prstGeom prst="line">
            <a:avLst/>
          </a:prstGeom>
          <a:ln w="6350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659D42EF-05A8-1448-B48C-BB51CD287C8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" y="6289440"/>
            <a:ext cx="409575" cy="552450"/>
          </a:xfrm>
          <a:prstGeom prst="rect">
            <a:avLst/>
          </a:prstGeom>
        </p:spPr>
      </p:pic>
      <p:grpSp>
        <p:nvGrpSpPr>
          <p:cNvPr id="2" name="Gruppo 1"/>
          <p:cNvGrpSpPr/>
          <p:nvPr userDrawn="1"/>
        </p:nvGrpSpPr>
        <p:grpSpPr>
          <a:xfrm>
            <a:off x="17241" y="1"/>
            <a:ext cx="965213" cy="623397"/>
            <a:chOff x="34019" y="1"/>
            <a:chExt cx="965213" cy="623397"/>
          </a:xfrm>
        </p:grpSpPr>
        <p:sp>
          <p:nvSpPr>
            <p:cNvPr id="12" name="Rectangle 4">
              <a:extLst>
                <a:ext uri="{FF2B5EF4-FFF2-40B4-BE49-F238E27FC236}">
                  <a16:creationId xmlns="" xmlns:a16="http://schemas.microsoft.com/office/drawing/2014/main" id="{E4A8C156-8FC8-C443-B798-1269851FD0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1101" y="1"/>
              <a:ext cx="288131" cy="615600"/>
            </a:xfrm>
            <a:prstGeom prst="rect">
              <a:avLst/>
            </a:prstGeom>
            <a:solidFill>
              <a:srgbClr val="A0C01A"/>
            </a:solidFill>
            <a:ln>
              <a:noFill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en-US" altLang="it-IT" sz="3200" dirty="0"/>
            </a:p>
          </p:txBody>
        </p:sp>
        <p:pic>
          <p:nvPicPr>
            <p:cNvPr id="15" name="Immagine 14">
              <a:extLst>
                <a:ext uri="{FF2B5EF4-FFF2-40B4-BE49-F238E27FC236}">
                  <a16:creationId xmlns="" xmlns:a16="http://schemas.microsoft.com/office/drawing/2014/main" id="{2E13FCAB-339A-8446-BDA4-DE2AC1F834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/>
            <a:srcRect t="10453"/>
            <a:stretch/>
          </p:blipFill>
          <p:spPr>
            <a:xfrm>
              <a:off x="34019" y="8388"/>
              <a:ext cx="631913" cy="615010"/>
            </a:xfrm>
            <a:prstGeom prst="rect">
              <a:avLst/>
            </a:prstGeom>
          </p:spPr>
        </p:pic>
      </p:grp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CC6DEF14-F107-4948-A244-89F2732F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b="30475"/>
          <a:stretch/>
        </p:blipFill>
        <p:spPr>
          <a:xfrm>
            <a:off x="1356670" y="6377312"/>
            <a:ext cx="800858" cy="480372"/>
          </a:xfrm>
          <a:prstGeom prst="rect">
            <a:avLst/>
          </a:prstGeom>
        </p:spPr>
      </p:pic>
      <p:sp>
        <p:nvSpPr>
          <p:cNvPr id="17" name="Segnaposto contenuto 19">
            <a:extLst>
              <a:ext uri="{FF2B5EF4-FFF2-40B4-BE49-F238E27FC236}">
                <a16:creationId xmlns="" xmlns:a16="http://schemas.microsoft.com/office/drawing/2014/main" id="{EF9F3A19-9F05-454A-9BB0-5E787A30EFE6}"/>
              </a:ext>
            </a:extLst>
          </p:cNvPr>
          <p:cNvSpPr txBox="1">
            <a:spLocks/>
          </p:cNvSpPr>
          <p:nvPr userDrawn="1"/>
        </p:nvSpPr>
        <p:spPr>
          <a:xfrm>
            <a:off x="5291570" y="6377315"/>
            <a:ext cx="3473718" cy="1893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1000" b="1" i="0" kern="1200">
                <a:solidFill>
                  <a:srgbClr val="23AFA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DIEGO ZARDETTO</a:t>
            </a:r>
            <a:endParaRPr lang="it-IT" dirty="0"/>
          </a:p>
        </p:txBody>
      </p:sp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EC41F74E-3D06-3947-8C6B-7209BF1BD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327" y="6379622"/>
            <a:ext cx="288131" cy="478378"/>
          </a:xfrm>
          <a:prstGeom prst="rect">
            <a:avLst/>
          </a:prstGeom>
          <a:solidFill>
            <a:srgbClr val="A0C01A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20" name="Segnaposto numero diapositiva 5">
            <a:extLst>
              <a:ext uri="{FF2B5EF4-FFF2-40B4-BE49-F238E27FC236}">
                <a16:creationId xmlns="" xmlns:a16="http://schemas.microsoft.com/office/drawing/2014/main" id="{63A0B7FC-F837-A849-A594-258A0676ACC0}"/>
              </a:ext>
            </a:extLst>
          </p:cNvPr>
          <p:cNvSpPr txBox="1">
            <a:spLocks/>
          </p:cNvSpPr>
          <p:nvPr userDrawn="1"/>
        </p:nvSpPr>
        <p:spPr>
          <a:xfrm>
            <a:off x="996327" y="6420976"/>
            <a:ext cx="288131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362E0-3E9A-B843-9406-2A58E9E51BD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927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45B2-D9EB-4F83-8E55-B787824760D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>
            <a:extLst>
              <a:ext uri="{FF2B5EF4-FFF2-40B4-BE49-F238E27FC236}">
                <a16:creationId xmlns="" xmlns:a16="http://schemas.microsoft.com/office/drawing/2014/main" id="{EBC08A07-065F-1B46-A6D1-FC407C9DC7A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81075" y="6250413"/>
            <a:ext cx="7784213" cy="10215"/>
          </a:xfrm>
          <a:prstGeom prst="line">
            <a:avLst/>
          </a:prstGeom>
          <a:ln w="6350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>
              <a:solidFill>
                <a:prstClr val="black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659D42EF-05A8-1448-B48C-BB51CD287C8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" y="6289440"/>
            <a:ext cx="409575" cy="552450"/>
          </a:xfrm>
          <a:prstGeom prst="rect">
            <a:avLst/>
          </a:prstGeom>
        </p:spPr>
      </p:pic>
      <p:grpSp>
        <p:nvGrpSpPr>
          <p:cNvPr id="2" name="Gruppo 1"/>
          <p:cNvGrpSpPr/>
          <p:nvPr userDrawn="1"/>
        </p:nvGrpSpPr>
        <p:grpSpPr>
          <a:xfrm>
            <a:off x="17241" y="1"/>
            <a:ext cx="965213" cy="623397"/>
            <a:chOff x="34019" y="1"/>
            <a:chExt cx="965213" cy="623397"/>
          </a:xfrm>
        </p:grpSpPr>
        <p:sp>
          <p:nvSpPr>
            <p:cNvPr id="12" name="Rectangle 4">
              <a:extLst>
                <a:ext uri="{FF2B5EF4-FFF2-40B4-BE49-F238E27FC236}">
                  <a16:creationId xmlns="" xmlns:a16="http://schemas.microsoft.com/office/drawing/2014/main" id="{E4A8C156-8FC8-C443-B798-1269851FD0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1101" y="1"/>
              <a:ext cx="288131" cy="615600"/>
            </a:xfrm>
            <a:prstGeom prst="rect">
              <a:avLst/>
            </a:prstGeom>
            <a:solidFill>
              <a:srgbClr val="A0C01A"/>
            </a:solidFill>
            <a:ln>
              <a:noFill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en-US" altLang="it-IT" sz="3200" dirty="0">
                <a:solidFill>
                  <a:prstClr val="black"/>
                </a:solidFill>
              </a:endParaRP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="" xmlns:a16="http://schemas.microsoft.com/office/drawing/2014/main" id="{2E13FCAB-339A-8446-BDA4-DE2AC1F834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/>
            <a:srcRect t="10453"/>
            <a:stretch/>
          </p:blipFill>
          <p:spPr>
            <a:xfrm>
              <a:off x="34019" y="8388"/>
              <a:ext cx="631913" cy="615010"/>
            </a:xfrm>
            <a:prstGeom prst="rect">
              <a:avLst/>
            </a:prstGeom>
          </p:spPr>
        </p:pic>
      </p:grp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CC6DEF14-F107-4948-A244-89F2732F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b="30475"/>
          <a:stretch/>
        </p:blipFill>
        <p:spPr>
          <a:xfrm>
            <a:off x="1356670" y="6377312"/>
            <a:ext cx="800858" cy="480372"/>
          </a:xfrm>
          <a:prstGeom prst="rect">
            <a:avLst/>
          </a:prstGeom>
        </p:spPr>
      </p:pic>
      <p:sp>
        <p:nvSpPr>
          <p:cNvPr id="17" name="Segnaposto contenuto 19">
            <a:extLst>
              <a:ext uri="{FF2B5EF4-FFF2-40B4-BE49-F238E27FC236}">
                <a16:creationId xmlns="" xmlns:a16="http://schemas.microsoft.com/office/drawing/2014/main" id="{EF9F3A19-9F05-454A-9BB0-5E787A30EFE6}"/>
              </a:ext>
            </a:extLst>
          </p:cNvPr>
          <p:cNvSpPr txBox="1">
            <a:spLocks/>
          </p:cNvSpPr>
          <p:nvPr userDrawn="1"/>
        </p:nvSpPr>
        <p:spPr>
          <a:xfrm>
            <a:off x="5291570" y="6377315"/>
            <a:ext cx="3473718" cy="1893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1000" b="1" i="0" kern="1200">
                <a:solidFill>
                  <a:srgbClr val="23AFA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DIEGO ZARDETTO</a:t>
            </a:r>
            <a:endParaRPr lang="it-IT" dirty="0"/>
          </a:p>
        </p:txBody>
      </p:sp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EC41F74E-3D06-3947-8C6B-7209BF1BD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327" y="6379622"/>
            <a:ext cx="288131" cy="478378"/>
          </a:xfrm>
          <a:prstGeom prst="rect">
            <a:avLst/>
          </a:prstGeom>
          <a:solidFill>
            <a:srgbClr val="A0C01A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>
              <a:solidFill>
                <a:prstClr val="black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="" xmlns:a16="http://schemas.microsoft.com/office/drawing/2014/main" id="{63A0B7FC-F837-A849-A594-258A0676ACC0}"/>
              </a:ext>
            </a:extLst>
          </p:cNvPr>
          <p:cNvSpPr txBox="1">
            <a:spLocks/>
          </p:cNvSpPr>
          <p:nvPr userDrawn="1"/>
        </p:nvSpPr>
        <p:spPr>
          <a:xfrm>
            <a:off x="996327" y="6420976"/>
            <a:ext cx="288131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362E0-3E9A-B843-9406-2A58E9E51BD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1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4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5-dev.istat.it/i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="" xmlns:a16="http://schemas.microsoft.com/office/drawing/2014/main" id="{94AE9B3F-0964-6A48-87DC-8ADB199D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4" y="0"/>
            <a:ext cx="8370047" cy="6047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2053" name="Text Box 13">
            <a:extLst>
              <a:ext uri="{FF2B5EF4-FFF2-40B4-BE49-F238E27FC236}">
                <a16:creationId xmlns="" xmlns:a16="http://schemas.microsoft.com/office/drawing/2014/main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69" y="542924"/>
            <a:ext cx="7936056" cy="12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4080"/>
              </a:lnSpc>
              <a:defRPr/>
            </a:pPr>
            <a:r>
              <a:rPr lang="en-US" sz="4000" b="1" dirty="0" smtClean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Using Twitter Data for the</a:t>
            </a:r>
          </a:p>
          <a:p>
            <a:pPr>
              <a:lnSpc>
                <a:spcPts val="4080"/>
              </a:lnSpc>
              <a:defRPr/>
            </a:pPr>
            <a:r>
              <a:rPr lang="en-US" sz="4000" b="1" dirty="0" smtClean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Social Mood on Economy Index</a:t>
            </a:r>
            <a:endParaRPr lang="en-US" sz="4000" b="1" dirty="0">
              <a:solidFill>
                <a:srgbClr val="23AFA2"/>
              </a:solidFill>
              <a:latin typeface="Century Gothic" panose="020B0502020202020204" pitchFamily="34" charset="0"/>
              <a:cs typeface="Arial Rounded MT Bold"/>
            </a:endParaRPr>
          </a:p>
        </p:txBody>
      </p:sp>
      <p:sp>
        <p:nvSpPr>
          <p:cNvPr id="2055" name="Text Box 16">
            <a:extLst>
              <a:ext uri="{FF2B5EF4-FFF2-40B4-BE49-F238E27FC236}">
                <a16:creationId xmlns="" xmlns:a16="http://schemas.microsoft.com/office/drawing/2014/main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69" y="5231159"/>
            <a:ext cx="4111625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Diego Zardetto</a:t>
            </a:r>
            <a:endParaRPr lang="it-IT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defRPr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Istat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BC2906F-66F6-5B4C-A18F-D3C0708A2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688" y="6297198"/>
            <a:ext cx="3675638" cy="306302"/>
          </a:xfrm>
          <a:prstGeom prst="rect">
            <a:avLst/>
          </a:prstGeom>
        </p:spPr>
      </p:pic>
      <p:sp>
        <p:nvSpPr>
          <p:cNvPr id="14" name="Line 5">
            <a:extLst>
              <a:ext uri="{FF2B5EF4-FFF2-40B4-BE49-F238E27FC236}">
                <a16:creationId xmlns="" xmlns:a16="http://schemas.microsoft.com/office/drawing/2014/main" id="{2660740C-8713-3D46-AC08-84E811E85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955" y="6135038"/>
            <a:ext cx="8370047" cy="14228"/>
          </a:xfrm>
          <a:prstGeom prst="line">
            <a:avLst/>
          </a:prstGeom>
          <a:ln w="9525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426AEA8-1E8E-754A-B951-40A4DF078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" t="2897" b="1882"/>
          <a:stretch/>
        </p:blipFill>
        <p:spPr>
          <a:xfrm>
            <a:off x="2269901" y="2601532"/>
            <a:ext cx="6495387" cy="34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873208" y="3542949"/>
            <a:ext cx="1136157" cy="338554"/>
            <a:chOff x="1591695" y="3608266"/>
            <a:chExt cx="1136157" cy="338554"/>
          </a:xfrm>
        </p:grpSpPr>
        <p:sp>
          <p:nvSpPr>
            <p:cNvPr id="7" name="Ovale 6"/>
            <p:cNvSpPr/>
            <p:nvPr/>
          </p:nvSpPr>
          <p:spPr>
            <a:xfrm>
              <a:off x="1591695" y="3741874"/>
              <a:ext cx="90000" cy="90000"/>
            </a:xfrm>
            <a:prstGeom prst="ellipse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666343" y="3608266"/>
              <a:ext cx="1061509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CC3300"/>
                  </a:solidFill>
                </a:rPr>
                <a:t>fallimento</a:t>
              </a:r>
              <a:endParaRPr lang="it-IT" sz="1600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907678" y="4664079"/>
            <a:ext cx="1009299" cy="338554"/>
            <a:chOff x="2654158" y="4617424"/>
            <a:chExt cx="1009299" cy="338554"/>
          </a:xfrm>
        </p:grpSpPr>
        <p:sp>
          <p:nvSpPr>
            <p:cNvPr id="10" name="Ovale 9"/>
            <p:cNvSpPr/>
            <p:nvPr/>
          </p:nvSpPr>
          <p:spPr>
            <a:xfrm>
              <a:off x="2654158" y="4844342"/>
              <a:ext cx="90000" cy="90000"/>
            </a:xfrm>
            <a:prstGeom prst="ellipse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680496" y="4617424"/>
              <a:ext cx="982961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339966"/>
                  </a:solidFill>
                </a:rPr>
                <a:t>aumento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150744" y="4495254"/>
            <a:ext cx="557754" cy="338554"/>
            <a:chOff x="1150744" y="4495254"/>
            <a:chExt cx="557754" cy="338554"/>
          </a:xfrm>
        </p:grpSpPr>
        <p:sp>
          <p:nvSpPr>
            <p:cNvPr id="13" name="Ovale 12"/>
            <p:cNvSpPr/>
            <p:nvPr/>
          </p:nvSpPr>
          <p:spPr>
            <a:xfrm>
              <a:off x="1150744" y="4712841"/>
              <a:ext cx="90000" cy="90000"/>
            </a:xfrm>
            <a:prstGeom prst="ellipse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238498" y="4495254"/>
              <a:ext cx="470000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CC3300"/>
                  </a:solidFill>
                </a:rPr>
                <a:t>dat</a:t>
              </a: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270720" y="1254118"/>
            <a:ext cx="4622320" cy="4664570"/>
            <a:chOff x="270720" y="1254118"/>
            <a:chExt cx="4622320" cy="4664570"/>
          </a:xfrm>
        </p:grpSpPr>
        <p:sp>
          <p:nvSpPr>
            <p:cNvPr id="16" name="Triangolo isoscele 15"/>
            <p:cNvSpPr/>
            <p:nvPr/>
          </p:nvSpPr>
          <p:spPr>
            <a:xfrm>
              <a:off x="802406" y="1418223"/>
              <a:ext cx="3960000" cy="3960000"/>
            </a:xfrm>
            <a:prstGeom prst="triangle">
              <a:avLst>
                <a:gd name="adj" fmla="val 0"/>
              </a:avLst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Connettore 1 16"/>
            <p:cNvCxnSpPr>
              <a:stCxn id="16" idx="2"/>
              <a:endCxn id="16" idx="5"/>
            </p:cNvCxnSpPr>
            <p:nvPr/>
          </p:nvCxnSpPr>
          <p:spPr>
            <a:xfrm flipV="1">
              <a:off x="802406" y="3398223"/>
              <a:ext cx="1980000" cy="19800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2193142" y="5610911"/>
              <a:ext cx="1178528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positive score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 rot="16200000">
              <a:off x="-204730" y="3244335"/>
              <a:ext cx="1258678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negative score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17919" y="5382374"/>
              <a:ext cx="274434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17919" y="1254118"/>
              <a:ext cx="274434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618606" y="5382374"/>
              <a:ext cx="274434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726382" y="5325547"/>
            <a:ext cx="824265" cy="391292"/>
            <a:chOff x="1472862" y="5325547"/>
            <a:chExt cx="824265" cy="391292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472862" y="5378285"/>
              <a:ext cx="824265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339966"/>
                  </a:solidFill>
                </a:rPr>
                <a:t>riforma</a:t>
              </a:r>
              <a:endParaRPr lang="it-IT" sz="1600" dirty="0">
                <a:solidFill>
                  <a:srgbClr val="339966"/>
                </a:solidFill>
              </a:endParaRPr>
            </a:p>
          </p:txBody>
        </p:sp>
        <p:sp>
          <p:nvSpPr>
            <p:cNvPr id="25" name="Ovale 24"/>
            <p:cNvSpPr/>
            <p:nvPr/>
          </p:nvSpPr>
          <p:spPr>
            <a:xfrm>
              <a:off x="2164702" y="5325547"/>
              <a:ext cx="90000" cy="90000"/>
            </a:xfrm>
            <a:prstGeom prst="ellipse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371373" y="5058179"/>
            <a:ext cx="1018278" cy="402368"/>
            <a:chOff x="2117853" y="5058179"/>
            <a:chExt cx="1018278" cy="402368"/>
          </a:xfrm>
        </p:grpSpPr>
        <p:sp>
          <p:nvSpPr>
            <p:cNvPr id="27" name="Ovale 26"/>
            <p:cNvSpPr/>
            <p:nvPr/>
          </p:nvSpPr>
          <p:spPr>
            <a:xfrm>
              <a:off x="2117853" y="5280547"/>
              <a:ext cx="180000" cy="180000"/>
            </a:xfrm>
            <a:prstGeom prst="ellipse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2258968" y="5058179"/>
              <a:ext cx="877163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339966"/>
                  </a:solidFill>
                </a:rPr>
                <a:t>giovanil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755581" y="2823510"/>
            <a:ext cx="1662567" cy="338554"/>
            <a:chOff x="1474068" y="2963475"/>
            <a:chExt cx="1662567" cy="338554"/>
          </a:xfrm>
        </p:grpSpPr>
        <p:sp>
          <p:nvSpPr>
            <p:cNvPr id="30" name="Ovale 29"/>
            <p:cNvSpPr/>
            <p:nvPr/>
          </p:nvSpPr>
          <p:spPr>
            <a:xfrm>
              <a:off x="1474068" y="3089312"/>
              <a:ext cx="90000" cy="90000"/>
            </a:xfrm>
            <a:prstGeom prst="ellipse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1541326" y="2963475"/>
              <a:ext cx="1595309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CC3300"/>
                  </a:solidFill>
                </a:rPr>
                <a:t>disoccupazione</a:t>
              </a:r>
              <a:endParaRPr lang="it-IT" sz="1600" dirty="0">
                <a:solidFill>
                  <a:srgbClr val="CC3300"/>
                </a:solidFill>
              </a:endParaRPr>
            </a:p>
          </p:txBody>
        </p:sp>
      </p:grpSp>
      <p:pic>
        <p:nvPicPr>
          <p:cNvPr id="32" name="Picture 2" descr="C:\Users\zardetto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38" y="4217214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po 32"/>
          <p:cNvGrpSpPr/>
          <p:nvPr/>
        </p:nvGrpSpPr>
        <p:grpSpPr>
          <a:xfrm>
            <a:off x="4320387" y="739713"/>
            <a:ext cx="4586667" cy="1988571"/>
            <a:chOff x="4320387" y="982319"/>
            <a:chExt cx="4586667" cy="1988571"/>
          </a:xfrm>
        </p:grpSpPr>
        <p:pic>
          <p:nvPicPr>
            <p:cNvPr id="34" name="Picture 2" descr="G:\MEC\Linea di Attività\Twitter\Big Data Committee\Twee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387" y="982319"/>
              <a:ext cx="4586667" cy="1988571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ttangolo arrotondato 34"/>
            <p:cNvSpPr/>
            <p:nvPr/>
          </p:nvSpPr>
          <p:spPr>
            <a:xfrm>
              <a:off x="4320387" y="982319"/>
              <a:ext cx="4586667" cy="1988571"/>
            </a:xfrm>
            <a:prstGeom prst="roundRect">
              <a:avLst/>
            </a:prstGeom>
            <a:noFill/>
            <a:ln w="158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6" name="Connettore 2 35"/>
          <p:cNvCxnSpPr>
            <a:stCxn id="16" idx="2"/>
          </p:cNvCxnSpPr>
          <p:nvPr/>
        </p:nvCxnSpPr>
        <p:spPr>
          <a:xfrm flipV="1">
            <a:off x="802406" y="4339134"/>
            <a:ext cx="488852" cy="103908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tangolo arrotondato 36"/>
          <p:cNvSpPr/>
          <p:nvPr/>
        </p:nvSpPr>
        <p:spPr>
          <a:xfrm>
            <a:off x="5384427" y="1427554"/>
            <a:ext cx="802227" cy="2146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5633691" y="1686803"/>
            <a:ext cx="980482" cy="2146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6690047" y="1677925"/>
            <a:ext cx="415797" cy="214604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4526004" y="1928296"/>
            <a:ext cx="1508347" cy="2146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6067493" y="1928296"/>
            <a:ext cx="882000" cy="214604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2" name="Rettangolo arrotondato 41"/>
          <p:cNvSpPr/>
          <p:nvPr/>
        </p:nvSpPr>
        <p:spPr>
          <a:xfrm>
            <a:off x="7171615" y="1928296"/>
            <a:ext cx="882000" cy="2146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4" b="1"/>
          <a:stretch/>
        </p:blipFill>
        <p:spPr bwMode="auto">
          <a:xfrm>
            <a:off x="4893040" y="4311140"/>
            <a:ext cx="4029075" cy="2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30"/>
          <a:stretch/>
        </p:blipFill>
        <p:spPr bwMode="auto">
          <a:xfrm>
            <a:off x="4893040" y="2949237"/>
            <a:ext cx="4029075" cy="4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0" b="57645"/>
          <a:stretch/>
        </p:blipFill>
        <p:spPr bwMode="auto">
          <a:xfrm>
            <a:off x="4893040" y="3430836"/>
            <a:ext cx="4029075" cy="2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4" b="45100"/>
          <a:stretch/>
        </p:blipFill>
        <p:spPr bwMode="auto">
          <a:xfrm>
            <a:off x="4893040" y="3645885"/>
            <a:ext cx="4029075" cy="20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0" b="31389"/>
          <a:stretch/>
        </p:blipFill>
        <p:spPr bwMode="auto">
          <a:xfrm>
            <a:off x="4893040" y="3853544"/>
            <a:ext cx="4029075" cy="2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2" b="17086"/>
          <a:stretch/>
        </p:blipFill>
        <p:spPr bwMode="auto">
          <a:xfrm>
            <a:off x="4893040" y="4100381"/>
            <a:ext cx="4029075" cy="2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reccia in giù 48"/>
          <p:cNvSpPr/>
          <p:nvPr/>
        </p:nvSpPr>
        <p:spPr>
          <a:xfrm>
            <a:off x="6837521" y="4767172"/>
            <a:ext cx="524327" cy="27146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0" name="Gruppo 49"/>
          <p:cNvGrpSpPr/>
          <p:nvPr/>
        </p:nvGrpSpPr>
        <p:grpSpPr>
          <a:xfrm>
            <a:off x="5147264" y="5243223"/>
            <a:ext cx="3577225" cy="633413"/>
            <a:chOff x="5175257" y="5280547"/>
            <a:chExt cx="3577225" cy="633413"/>
          </a:xfrm>
        </p:grpSpPr>
        <p:pic>
          <p:nvPicPr>
            <p:cNvPr id="51" name="Picture 2" descr="C:\Users\zardetto\Desktop\imag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257" y="5352558"/>
              <a:ext cx="414528" cy="414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569" y="5280547"/>
              <a:ext cx="3109913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165"/>
          <a:stretch/>
        </p:blipFill>
        <p:spPr bwMode="auto">
          <a:xfrm>
            <a:off x="5618211" y="5564056"/>
            <a:ext cx="148763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uppo 55"/>
          <p:cNvGrpSpPr/>
          <p:nvPr/>
        </p:nvGrpSpPr>
        <p:grpSpPr>
          <a:xfrm>
            <a:off x="7122418" y="5248800"/>
            <a:ext cx="1604154" cy="597963"/>
            <a:chOff x="7122418" y="5243223"/>
            <a:chExt cx="1604154" cy="597963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 b="5917"/>
            <a:stretch/>
          </p:blipFill>
          <p:spPr bwMode="auto">
            <a:xfrm>
              <a:off x="7171615" y="5564056"/>
              <a:ext cx="1554957" cy="27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Rettangolo 54"/>
            <p:cNvSpPr/>
            <p:nvPr/>
          </p:nvSpPr>
          <p:spPr>
            <a:xfrm>
              <a:off x="7122418" y="5243223"/>
              <a:ext cx="1598400" cy="5312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itolo 1"/>
          <p:cNvSpPr txBox="1">
            <a:spLocks/>
          </p:cNvSpPr>
          <p:nvPr/>
        </p:nvSpPr>
        <p:spPr>
          <a:xfrm>
            <a:off x="888863" y="0"/>
            <a:ext cx="8147538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23AFA2"/>
                </a:solidFill>
                <a:latin typeface="Century Gothic" panose="020B0502020202020204" pitchFamily="34" charset="0"/>
              </a:rPr>
              <a:t>F</a:t>
            </a:r>
            <a:r>
              <a:rPr lang="en-US" sz="2500" b="1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rom Word-level to Tweet-level Sentiment Scores</a:t>
            </a:r>
            <a:endParaRPr lang="en-US" sz="2500" b="1" dirty="0">
              <a:solidFill>
                <a:srgbClr val="23AFA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4" name="Gruppo 63"/>
          <p:cNvGrpSpPr/>
          <p:nvPr/>
        </p:nvGrpSpPr>
        <p:grpSpPr>
          <a:xfrm>
            <a:off x="802406" y="4330800"/>
            <a:ext cx="489600" cy="1040500"/>
            <a:chOff x="802406" y="4339134"/>
            <a:chExt cx="489600" cy="1040500"/>
          </a:xfrm>
        </p:grpSpPr>
        <p:cxnSp>
          <p:nvCxnSpPr>
            <p:cNvPr id="3" name="Connettore 1 2"/>
            <p:cNvCxnSpPr>
              <a:endCxn id="32" idx="3"/>
            </p:cNvCxnSpPr>
            <p:nvPr/>
          </p:nvCxnSpPr>
          <p:spPr>
            <a:xfrm>
              <a:off x="802406" y="4339134"/>
              <a:ext cx="4896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 flipH="1" flipV="1">
              <a:off x="1291258" y="4339234"/>
              <a:ext cx="0" cy="10404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0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EC\Linea di Attività\Twitter\Big Data Committee\img\2016-08-24_2D_good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/>
          <a:stretch/>
        </p:blipFill>
        <p:spPr bwMode="auto">
          <a:xfrm>
            <a:off x="5364000" y="438148"/>
            <a:ext cx="3780000" cy="34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MEC\Linea di Attività\Twitter\Big Data Committee\img\2016-08-24_CL_goo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/>
          <a:stretch/>
        </p:blipFill>
        <p:spPr bwMode="auto">
          <a:xfrm>
            <a:off x="5364000" y="438149"/>
            <a:ext cx="3780000" cy="34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978502" y="0"/>
            <a:ext cx="7914993" cy="56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Clustering and Calculation of the Index</a:t>
            </a:r>
            <a:endParaRPr lang="en-US" sz="3200" b="1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199" y="655177"/>
            <a:ext cx="5372193" cy="7259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80000"/>
            <a:r>
              <a:rPr lang="en-US" sz="1800" dirty="0" smtClean="0"/>
              <a:t>Once sentiment scores (</a:t>
            </a:r>
            <a:r>
              <a:rPr lang="en-US" sz="1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1800" dirty="0" smtClean="0"/>
              <a:t>, </a:t>
            </a:r>
            <a:r>
              <a:rPr lang="el-GR" sz="1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800" dirty="0" smtClean="0"/>
              <a:t>) are available for all the tweets of a daily block…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0" y="1374315"/>
            <a:ext cx="5372193" cy="12260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80000"/>
            <a:r>
              <a:rPr lang="en-US" sz="1800" dirty="0" smtClean="0"/>
              <a:t>…we use </a:t>
            </a:r>
            <a:r>
              <a:rPr lang="en-US" sz="1800" dirty="0" smtClean="0">
                <a:solidFill>
                  <a:srgbClr val="C00000"/>
                </a:solidFill>
              </a:rPr>
              <a:t>K-means</a:t>
            </a:r>
            <a:r>
              <a:rPr lang="en-US" sz="1800" dirty="0" smtClean="0"/>
              <a:t> to </a:t>
            </a:r>
            <a:r>
              <a:rPr lang="en-US" sz="1800" dirty="0" smtClean="0">
                <a:solidFill>
                  <a:srgbClr val="C00000"/>
                </a:solidFill>
              </a:rPr>
              <a:t>cluster</a:t>
            </a:r>
            <a:r>
              <a:rPr lang="en-US" sz="1800" dirty="0" smtClean="0"/>
              <a:t> them into Positive, Negative and Neutral tweets</a:t>
            </a:r>
          </a:p>
          <a:p>
            <a:pPr marL="432000" lvl="1" indent="-216000"/>
            <a:r>
              <a:rPr lang="en-US" sz="1600" dirty="0" smtClean="0"/>
              <a:t>to lower the risk of finding a local optimum, we run it  100 times with random starts and pick the best solution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-4" y="4693709"/>
            <a:ext cx="9144003" cy="13938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80000"/>
            <a:r>
              <a:rPr lang="en-US" sz="1800" dirty="0" smtClean="0"/>
              <a:t>This index can </a:t>
            </a:r>
            <a:r>
              <a:rPr lang="en-US" sz="1800" dirty="0"/>
              <a:t>be seen as the </a:t>
            </a:r>
            <a:r>
              <a:rPr lang="en-US" sz="1800" dirty="0">
                <a:solidFill>
                  <a:srgbClr val="C00000"/>
                </a:solidFill>
              </a:rPr>
              <a:t>average of </a:t>
            </a:r>
            <a:r>
              <a:rPr lang="en-US" sz="1800" dirty="0" smtClean="0">
                <a:solidFill>
                  <a:srgbClr val="C00000"/>
                </a:solidFill>
              </a:rPr>
              <a:t>polarity</a:t>
            </a:r>
            <a:r>
              <a:rPr lang="en-US" sz="1800" dirty="0" smtClean="0"/>
              <a:t> (</a:t>
            </a:r>
            <a:r>
              <a:rPr lang="el-GR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sz="1800" dirty="0" smtClean="0"/>
              <a:t>) </a:t>
            </a:r>
            <a:r>
              <a:rPr lang="en-US" sz="1800" dirty="0">
                <a:solidFill>
                  <a:srgbClr val="C00000"/>
                </a:solidFill>
              </a:rPr>
              <a:t>weighted by </a:t>
            </a:r>
            <a:r>
              <a:rPr lang="en-US" sz="1800" dirty="0" smtClean="0">
                <a:solidFill>
                  <a:srgbClr val="C00000"/>
                </a:solidFill>
              </a:rPr>
              <a:t>intensity</a:t>
            </a:r>
            <a:r>
              <a:rPr lang="en-US" sz="1800" dirty="0" smtClean="0"/>
              <a:t> (</a:t>
            </a:r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800" dirty="0" smtClean="0"/>
              <a:t>), provided we treat </a:t>
            </a:r>
            <a:r>
              <a:rPr lang="en-US" sz="1800" i="1" dirty="0"/>
              <a:t>Neutral</a:t>
            </a:r>
            <a:r>
              <a:rPr lang="en-US" sz="1800" dirty="0"/>
              <a:t> </a:t>
            </a:r>
            <a:r>
              <a:rPr lang="en-US" sz="1800" dirty="0" smtClean="0"/>
              <a:t>tweets as if their polarity were </a:t>
            </a:r>
            <a:r>
              <a:rPr lang="en-US" sz="1800" i="1" dirty="0" smtClean="0"/>
              <a:t>zero</a:t>
            </a:r>
            <a:r>
              <a:rPr lang="en-US" sz="1800" dirty="0" smtClean="0"/>
              <a:t>. Compared to traditional alternatives:</a:t>
            </a:r>
          </a:p>
          <a:p>
            <a:pPr marL="432000" lvl="1" indent="-216000">
              <a:spcBef>
                <a:spcPts val="600"/>
              </a:spcBef>
            </a:pPr>
            <a:r>
              <a:rPr lang="en-US" sz="1800" dirty="0" smtClean="0"/>
              <a:t>It is more </a:t>
            </a:r>
            <a:r>
              <a:rPr lang="en-US" sz="1800" dirty="0" smtClean="0">
                <a:solidFill>
                  <a:srgbClr val="C00000"/>
                </a:solidFill>
              </a:rPr>
              <a:t>resilient</a:t>
            </a:r>
            <a:r>
              <a:rPr lang="en-US" sz="1800" dirty="0" smtClean="0"/>
              <a:t> to tweets’ </a:t>
            </a:r>
            <a:r>
              <a:rPr lang="en-US" sz="1800" dirty="0" smtClean="0">
                <a:solidFill>
                  <a:srgbClr val="C00000"/>
                </a:solidFill>
              </a:rPr>
              <a:t>misclassification</a:t>
            </a:r>
          </a:p>
          <a:p>
            <a:pPr marL="432000" lvl="1" indent="-216000">
              <a:spcBef>
                <a:spcPts val="600"/>
              </a:spcBef>
            </a:pPr>
            <a:r>
              <a:rPr lang="en-US" sz="1800" dirty="0" smtClean="0"/>
              <a:t>It </a:t>
            </a:r>
            <a:r>
              <a:rPr lang="en-US" sz="1800" dirty="0" smtClean="0">
                <a:solidFill>
                  <a:srgbClr val="C00000"/>
                </a:solidFill>
              </a:rPr>
              <a:t>reduces</a:t>
            </a:r>
            <a:r>
              <a:rPr lang="en-US" sz="1800" dirty="0" smtClean="0"/>
              <a:t> day-to-day </a:t>
            </a:r>
            <a:r>
              <a:rPr lang="en-US" sz="1800" dirty="0" smtClean="0">
                <a:solidFill>
                  <a:srgbClr val="C00000"/>
                </a:solidFill>
              </a:rPr>
              <a:t>volatility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pSp>
        <p:nvGrpSpPr>
          <p:cNvPr id="16" name="Gruppo 15"/>
          <p:cNvGrpSpPr/>
          <p:nvPr/>
        </p:nvGrpSpPr>
        <p:grpSpPr>
          <a:xfrm>
            <a:off x="-1" y="2631615"/>
            <a:ext cx="8015486" cy="1802120"/>
            <a:chOff x="-1" y="2631615"/>
            <a:chExt cx="8015486" cy="1802120"/>
          </a:xfrm>
        </p:grpSpPr>
        <p:sp>
          <p:nvSpPr>
            <p:cNvPr id="11" name="Segnaposto contenuto 2"/>
            <p:cNvSpPr txBox="1">
              <a:spLocks/>
            </p:cNvSpPr>
            <p:nvPr/>
          </p:nvSpPr>
          <p:spPr>
            <a:xfrm>
              <a:off x="-1" y="2631615"/>
              <a:ext cx="5457826" cy="9783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kern="1200" baseline="0">
                  <a:solidFill>
                    <a:srgbClr val="50515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sz="2800" kern="1200" baseline="0">
                  <a:solidFill>
                    <a:srgbClr val="50515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rgbClr val="50515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rgbClr val="50515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rgbClr val="50515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6000" indent="-180000"/>
              <a:r>
                <a:rPr lang="en-US" sz="1800" dirty="0" smtClean="0"/>
                <a:t>Lastly we compute the </a:t>
              </a:r>
              <a:r>
                <a:rPr lang="en-US" sz="1800" dirty="0" smtClean="0">
                  <a:solidFill>
                    <a:srgbClr val="C00000"/>
                  </a:solidFill>
                </a:rPr>
                <a:t>daily index value </a:t>
              </a:r>
              <a:r>
                <a:rPr lang="en-US" sz="1800" dirty="0" smtClean="0"/>
                <a:t>(</a:t>
              </a:r>
              <a:r>
                <a:rPr lang="en-US" sz="1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r>
                <a:rPr lang="en-US" sz="1800" dirty="0" smtClean="0"/>
                <a:t>), </a:t>
              </a:r>
              <a:r>
                <a:rPr lang="en-US" sz="1800" dirty="0"/>
                <a:t>which depends on the distribution of tweets within the Positive, Neutral and Negative classes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tangolo 13"/>
                <p:cNvSpPr/>
                <p:nvPr/>
              </p:nvSpPr>
              <p:spPr>
                <a:xfrm>
                  <a:off x="319917" y="3751112"/>
                  <a:ext cx="4417940" cy="682623"/>
                </a:xfrm>
                <a:prstGeom prst="rect">
                  <a:avLst/>
                </a:prstGeom>
                <a:ln w="19050">
                  <a:solidFill>
                    <a:srgbClr val="C0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it-IT">
                            <a:latin typeface="Cambria Math"/>
                          </a:rPr>
                          <m:t>S</m:t>
                        </m:r>
                        <m:r>
                          <a:rPr lang="it-IT" i="1">
                            <a:latin typeface="Cambria Math"/>
                          </a:rPr>
                          <m:t>=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ω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  <m:r>
                          <a:rPr lang="it-IT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𝑃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/>
                                  </a:rPr>
                                  <m:t>+ </m:t>
                                </m:r>
                              </m:e>
                            </m:nary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𝑁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ttango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17" y="3751112"/>
                  <a:ext cx="4417940" cy="6826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tangolo 14"/>
                <p:cNvSpPr/>
                <p:nvPr/>
              </p:nvSpPr>
              <p:spPr>
                <a:xfrm>
                  <a:off x="5086350" y="3907757"/>
                  <a:ext cx="29291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505150"/>
                      </a:solidFill>
                      <a:latin typeface="Calibri" panose="020F0502020204030204" pitchFamily="34" charset="0"/>
                    </a:rPr>
                    <a:t>where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≝0  ∀</m:t>
                      </m:r>
                      <m:r>
                        <a:rPr lang="it-IT" i="1">
                          <a:latin typeface="Cambria Math"/>
                        </a:rPr>
                        <m:t>𝑡</m:t>
                      </m:r>
                      <m:r>
                        <a:rPr lang="it-IT" i="1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/>
                        </a:rPr>
                        <m:t>Neutral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ttango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6350" y="3907757"/>
                  <a:ext cx="292913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663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19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15487" y="0"/>
            <a:ext cx="7713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Monitoring and Validation</a:t>
            </a:r>
            <a:endParaRPr lang="en-US" sz="3200" b="1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06000" y="702802"/>
            <a:ext cx="8532000" cy="5452397"/>
          </a:xfrm>
        </p:spPr>
        <p:txBody>
          <a:bodyPr/>
          <a:lstStyle/>
          <a:p>
            <a:r>
              <a:rPr lang="en-US" sz="2000" i="1" dirty="0" smtClean="0"/>
              <a:t>No filter is perfect!</a:t>
            </a:r>
            <a:r>
              <a:rPr lang="en-US" sz="2000" dirty="0" smtClean="0"/>
              <a:t> Thus we devoted special care to </a:t>
            </a:r>
            <a:r>
              <a:rPr lang="en-US" sz="2000" dirty="0"/>
              <a:t>make the index </a:t>
            </a:r>
            <a:r>
              <a:rPr lang="en-US" sz="2000" dirty="0">
                <a:solidFill>
                  <a:srgbClr val="C00000"/>
                </a:solidFill>
              </a:rPr>
              <a:t>robust</a:t>
            </a:r>
            <a:r>
              <a:rPr lang="en-US" sz="2000" dirty="0"/>
              <a:t> against possible </a:t>
            </a:r>
            <a:r>
              <a:rPr lang="en-US" sz="2000" dirty="0">
                <a:solidFill>
                  <a:srgbClr val="C00000"/>
                </a:solidFill>
              </a:rPr>
              <a:t>contaminations by off-topic tweets</a:t>
            </a:r>
            <a:r>
              <a:rPr lang="en-US" sz="2000" dirty="0"/>
              <a:t> that might pass </a:t>
            </a:r>
            <a:r>
              <a:rPr lang="en-US" sz="2000" dirty="0" smtClean="0"/>
              <a:t>the filter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We developed a </a:t>
            </a:r>
            <a:r>
              <a:rPr lang="en-US" sz="2000" dirty="0">
                <a:solidFill>
                  <a:srgbClr val="C00000"/>
                </a:solidFill>
              </a:rPr>
              <a:t>surveillance </a:t>
            </a:r>
            <a:r>
              <a:rPr lang="en-US" sz="2000" dirty="0" smtClean="0">
                <a:solidFill>
                  <a:srgbClr val="C00000"/>
                </a:solidFill>
              </a:rPr>
              <a:t>system</a:t>
            </a:r>
            <a:r>
              <a:rPr lang="en-US" sz="2000" dirty="0" smtClean="0"/>
              <a:t>, </a:t>
            </a:r>
            <a:r>
              <a:rPr lang="en-US" sz="2000" dirty="0"/>
              <a:t>which </a:t>
            </a:r>
            <a:r>
              <a:rPr lang="en-US" sz="2000" dirty="0" smtClean="0"/>
              <a:t>periodically </a:t>
            </a:r>
            <a:r>
              <a:rPr lang="en-US" sz="2000" dirty="0"/>
              <a:t>searches </a:t>
            </a:r>
            <a:r>
              <a:rPr lang="en-US" sz="2000" dirty="0" smtClean="0"/>
              <a:t>for </a:t>
            </a:r>
            <a:r>
              <a:rPr lang="en-US" sz="2000" dirty="0" smtClean="0">
                <a:solidFill>
                  <a:srgbClr val="C00000"/>
                </a:solidFill>
              </a:rPr>
              <a:t>anomalous </a:t>
            </a:r>
            <a:r>
              <a:rPr lang="en-US" sz="2000" dirty="0">
                <a:solidFill>
                  <a:srgbClr val="C00000"/>
                </a:solidFill>
              </a:rPr>
              <a:t>values</a:t>
            </a:r>
            <a:r>
              <a:rPr lang="en-US" sz="2000" dirty="0"/>
              <a:t> in the daily </a:t>
            </a:r>
            <a:r>
              <a:rPr lang="en-US" sz="2000" dirty="0" smtClean="0"/>
              <a:t>time series by </a:t>
            </a:r>
            <a:r>
              <a:rPr lang="en-US" sz="2000" dirty="0"/>
              <a:t>means of </a:t>
            </a:r>
            <a:r>
              <a:rPr lang="en-US" sz="2000" dirty="0">
                <a:solidFill>
                  <a:srgbClr val="C00000"/>
                </a:solidFill>
              </a:rPr>
              <a:t>two</a:t>
            </a:r>
            <a:r>
              <a:rPr lang="en-US" sz="2000" dirty="0"/>
              <a:t> independent and complementary </a:t>
            </a:r>
            <a:r>
              <a:rPr lang="en-US" sz="2000" dirty="0" smtClean="0">
                <a:solidFill>
                  <a:srgbClr val="C00000"/>
                </a:solidFill>
              </a:rPr>
              <a:t>outlier </a:t>
            </a:r>
            <a:r>
              <a:rPr lang="en-US" sz="2000" dirty="0">
                <a:solidFill>
                  <a:srgbClr val="C00000"/>
                </a:solidFill>
              </a:rPr>
              <a:t>detection </a:t>
            </a:r>
            <a:r>
              <a:rPr lang="en-US" sz="2000" dirty="0" smtClean="0">
                <a:solidFill>
                  <a:srgbClr val="C00000"/>
                </a:solidFill>
              </a:rPr>
              <a:t>routines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Daily values detected </a:t>
            </a:r>
            <a:r>
              <a:rPr lang="en-US" sz="1800" dirty="0"/>
              <a:t>as </a:t>
            </a:r>
            <a:r>
              <a:rPr lang="en-US" sz="1800" dirty="0">
                <a:solidFill>
                  <a:srgbClr val="C00000"/>
                </a:solidFill>
              </a:rPr>
              <a:t>potential outliers</a:t>
            </a:r>
            <a:r>
              <a:rPr lang="en-US" sz="1800" dirty="0"/>
              <a:t> cause the system to </a:t>
            </a:r>
            <a:r>
              <a:rPr lang="en-US" sz="1800" dirty="0" smtClean="0"/>
              <a:t>generate </a:t>
            </a:r>
            <a:r>
              <a:rPr lang="en-US" sz="1800" dirty="0"/>
              <a:t>a set of </a:t>
            </a:r>
            <a:r>
              <a:rPr lang="en-US" sz="1800" dirty="0" smtClean="0">
                <a:solidFill>
                  <a:srgbClr val="C00000"/>
                </a:solidFill>
              </a:rPr>
              <a:t>automated </a:t>
            </a:r>
            <a:r>
              <a:rPr lang="en-US" sz="1800" dirty="0">
                <a:solidFill>
                  <a:srgbClr val="C00000"/>
                </a:solidFill>
              </a:rPr>
              <a:t>diagnostic </a:t>
            </a:r>
            <a:r>
              <a:rPr lang="en-US" sz="1800" dirty="0" smtClean="0">
                <a:solidFill>
                  <a:srgbClr val="C00000"/>
                </a:solidFill>
              </a:rPr>
              <a:t>reports</a:t>
            </a:r>
          </a:p>
          <a:p>
            <a:pPr lvl="1">
              <a:spcBef>
                <a:spcPts val="800"/>
              </a:spcBef>
              <a:buClr>
                <a:srgbClr val="505150"/>
              </a:buClr>
            </a:pPr>
            <a:r>
              <a:rPr lang="en-US" sz="1800" dirty="0"/>
              <a:t>These </a:t>
            </a:r>
            <a:r>
              <a:rPr lang="en-US" sz="1800" dirty="0" smtClean="0"/>
              <a:t>are then </a:t>
            </a:r>
            <a:r>
              <a:rPr lang="en-US" sz="1800" dirty="0"/>
              <a:t>sent to </a:t>
            </a:r>
            <a:r>
              <a:rPr lang="en-US" sz="1800" dirty="0">
                <a:solidFill>
                  <a:srgbClr val="C00000"/>
                </a:solidFill>
              </a:rPr>
              <a:t>human reviewers</a:t>
            </a:r>
            <a:r>
              <a:rPr lang="en-US" sz="1800" dirty="0"/>
              <a:t> in charge of deciding whether the detected values are actually proper data points, or instead </a:t>
            </a:r>
            <a:r>
              <a:rPr lang="en-US" sz="1800" dirty="0">
                <a:solidFill>
                  <a:srgbClr val="C00000"/>
                </a:solidFill>
              </a:rPr>
              <a:t>truly </a:t>
            </a:r>
            <a:r>
              <a:rPr lang="en-US" sz="1800" dirty="0" smtClean="0">
                <a:solidFill>
                  <a:srgbClr val="C00000"/>
                </a:solidFill>
              </a:rPr>
              <a:t>anomalous</a:t>
            </a:r>
          </a:p>
          <a:p>
            <a:pPr>
              <a:spcBef>
                <a:spcPts val="1800"/>
              </a:spcBef>
              <a:buClr>
                <a:srgbClr val="505150"/>
              </a:buClr>
            </a:pPr>
            <a:r>
              <a:rPr lang="en-US" sz="2000" dirty="0" smtClean="0"/>
              <a:t>Truly anomalous data typically arise when </a:t>
            </a:r>
            <a:r>
              <a:rPr lang="en-US" sz="2000" dirty="0"/>
              <a:t>an </a:t>
            </a:r>
            <a:r>
              <a:rPr lang="en-US" sz="2000" dirty="0">
                <a:solidFill>
                  <a:srgbClr val="C00000"/>
                </a:solidFill>
              </a:rPr>
              <a:t>off-topic</a:t>
            </a:r>
            <a:r>
              <a:rPr lang="en-US" sz="2000" dirty="0"/>
              <a:t> tweet that happened to pass the filter becomes </a:t>
            </a:r>
            <a:r>
              <a:rPr lang="en-US" sz="2000" b="1" dirty="0">
                <a:solidFill>
                  <a:srgbClr val="C00000"/>
                </a:solidFill>
              </a:rPr>
              <a:t>“viral”</a:t>
            </a:r>
            <a:r>
              <a:rPr lang="en-US" sz="2000" dirty="0"/>
              <a:t> on </a:t>
            </a:r>
            <a:r>
              <a:rPr lang="en-US" sz="2000" dirty="0" smtClean="0"/>
              <a:t>Twitter</a:t>
            </a:r>
          </a:p>
          <a:p>
            <a:pPr lvl="1">
              <a:spcBef>
                <a:spcPts val="600"/>
              </a:spcBef>
              <a:buClr>
                <a:srgbClr val="505150"/>
              </a:buClr>
            </a:pPr>
            <a:r>
              <a:rPr lang="en-US" sz="1800" dirty="0"/>
              <a:t>Being re-twitted and quoted thousands of times in a day, viral tweets may have an </a:t>
            </a:r>
            <a:r>
              <a:rPr lang="en-US" sz="1800" dirty="0">
                <a:solidFill>
                  <a:srgbClr val="C00000"/>
                </a:solidFill>
              </a:rPr>
              <a:t>unduly impact</a:t>
            </a:r>
            <a:r>
              <a:rPr lang="en-US" sz="1800" dirty="0"/>
              <a:t> on the daily index and introduce </a:t>
            </a:r>
            <a:r>
              <a:rPr lang="en-US" sz="1800" dirty="0" smtClean="0">
                <a:solidFill>
                  <a:srgbClr val="C00000"/>
                </a:solidFill>
              </a:rPr>
              <a:t>bias</a:t>
            </a:r>
          </a:p>
          <a:p>
            <a:pPr>
              <a:spcBef>
                <a:spcPts val="1800"/>
              </a:spcBef>
              <a:buClr>
                <a:srgbClr val="505150"/>
              </a:buClr>
            </a:pPr>
            <a:r>
              <a:rPr lang="en-US" sz="2000" dirty="0" smtClean="0"/>
              <a:t>All </a:t>
            </a:r>
            <a:r>
              <a:rPr lang="en-US" sz="2000" dirty="0"/>
              <a:t>the daily index values classified as </a:t>
            </a:r>
            <a:r>
              <a:rPr lang="en-US" sz="2000" dirty="0">
                <a:solidFill>
                  <a:srgbClr val="C00000"/>
                </a:solidFill>
              </a:rPr>
              <a:t>truly anomalous</a:t>
            </a:r>
            <a:r>
              <a:rPr lang="en-US" sz="2000" dirty="0"/>
              <a:t> are eventually </a:t>
            </a:r>
            <a:r>
              <a:rPr lang="en-US" sz="2000" dirty="0">
                <a:solidFill>
                  <a:srgbClr val="C00000"/>
                </a:solidFill>
              </a:rPr>
              <a:t>imputed</a:t>
            </a:r>
            <a:r>
              <a:rPr lang="en-US" sz="2000" dirty="0"/>
              <a:t> via </a:t>
            </a:r>
            <a:r>
              <a:rPr lang="en-US" sz="2000" dirty="0" smtClean="0"/>
              <a:t>nearest-neighbor </a:t>
            </a:r>
            <a:r>
              <a:rPr lang="en-US" sz="2000" dirty="0"/>
              <a:t>interpolation</a:t>
            </a:r>
          </a:p>
        </p:txBody>
      </p:sp>
    </p:spTree>
    <p:extLst>
      <p:ext uri="{BB962C8B-B14F-4D97-AF65-F5344CB8AC3E}">
        <p14:creationId xmlns:p14="http://schemas.microsoft.com/office/powerpoint/2010/main" val="15905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15487" y="0"/>
            <a:ext cx="7713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Anomalous Values: One Example</a:t>
            </a:r>
            <a:endParaRPr lang="en-US" sz="3200" b="1" dirty="0"/>
          </a:p>
        </p:txBody>
      </p:sp>
      <p:pic>
        <p:nvPicPr>
          <p:cNvPr id="2050" name="Picture 2" descr="G:\MEC\Linea di Attività\Twitter\Big Data Committee\img\Outliers_goo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" y="789449"/>
            <a:ext cx="9050477" cy="48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1144667" y="2862262"/>
            <a:ext cx="2160508" cy="2588288"/>
            <a:chOff x="1144667" y="2862262"/>
            <a:chExt cx="2160508" cy="2588288"/>
          </a:xfrm>
        </p:grpSpPr>
        <p:sp>
          <p:nvSpPr>
            <p:cNvPr id="12" name="Ovale 11"/>
            <p:cNvSpPr/>
            <p:nvPr/>
          </p:nvSpPr>
          <p:spPr>
            <a:xfrm>
              <a:off x="2809875" y="5162550"/>
              <a:ext cx="495300" cy="2880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Callout 2 18"/>
            <p:cNvSpPr/>
            <p:nvPr/>
          </p:nvSpPr>
          <p:spPr>
            <a:xfrm flipH="1">
              <a:off x="1144667" y="2862262"/>
              <a:ext cx="2076451" cy="881062"/>
            </a:xfrm>
            <a:prstGeom prst="borderCallout2">
              <a:avLst>
                <a:gd name="adj1" fmla="val 49021"/>
                <a:gd name="adj2" fmla="val 383"/>
                <a:gd name="adj3" fmla="val 49020"/>
                <a:gd name="adj4" fmla="val -14831"/>
                <a:gd name="adj5" fmla="val 253041"/>
                <a:gd name="adj6" fmla="val 1957"/>
              </a:avLst>
            </a:prstGeom>
            <a:noFill/>
            <a:ln w="19050">
              <a:solidFill>
                <a:srgbClr val="00B050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marL="144000" indent="-14400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505150"/>
                  </a:solidFill>
                </a:rPr>
                <a:t>Day: </a:t>
              </a:r>
              <a:r>
                <a:rPr lang="en-US" sz="1600" dirty="0" smtClean="0">
                  <a:solidFill>
                    <a:srgbClr val="C00000"/>
                  </a:solidFill>
                </a:rPr>
                <a:t>24 </a:t>
              </a:r>
              <a:r>
                <a:rPr lang="en-US" sz="1600" dirty="0">
                  <a:solidFill>
                    <a:srgbClr val="C00000"/>
                  </a:solidFill>
                </a:rPr>
                <a:t>Aug </a:t>
              </a:r>
              <a:r>
                <a:rPr lang="en-US" sz="1600" dirty="0" smtClean="0">
                  <a:solidFill>
                    <a:srgbClr val="C00000"/>
                  </a:solidFill>
                </a:rPr>
                <a:t>2016</a:t>
              </a:r>
            </a:p>
            <a:p>
              <a:pPr marL="144000" indent="-14400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505150"/>
                  </a:solidFill>
                </a:rPr>
                <a:t>Value: </a:t>
              </a:r>
              <a:r>
                <a:rPr lang="en-US" sz="1600" dirty="0" smtClean="0">
                  <a:solidFill>
                    <a:srgbClr val="C00000"/>
                  </a:solidFill>
                </a:rPr>
                <a:t>-12</a:t>
              </a:r>
            </a:p>
            <a:p>
              <a:pPr marL="144000" indent="-14400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505150"/>
                  </a:solidFill>
                </a:rPr>
                <a:t>Event: </a:t>
              </a:r>
              <a:r>
                <a:rPr lang="en-US" sz="1600" dirty="0" smtClean="0">
                  <a:solidFill>
                    <a:srgbClr val="C00000"/>
                  </a:solidFill>
                </a:rPr>
                <a:t>Earthquake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4295775" y="1190625"/>
            <a:ext cx="3354468" cy="1943099"/>
            <a:chOff x="4295775" y="1190625"/>
            <a:chExt cx="3354468" cy="1943099"/>
          </a:xfrm>
        </p:grpSpPr>
        <p:sp>
          <p:nvSpPr>
            <p:cNvPr id="15" name="Ovale 14"/>
            <p:cNvSpPr/>
            <p:nvPr/>
          </p:nvSpPr>
          <p:spPr>
            <a:xfrm>
              <a:off x="4295775" y="1190625"/>
              <a:ext cx="495300" cy="2880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Callout 2 19"/>
            <p:cNvSpPr/>
            <p:nvPr/>
          </p:nvSpPr>
          <p:spPr>
            <a:xfrm>
              <a:off x="5573792" y="2252662"/>
              <a:ext cx="2076451" cy="881062"/>
            </a:xfrm>
            <a:prstGeom prst="borderCallout2">
              <a:avLst>
                <a:gd name="adj1" fmla="val 49021"/>
                <a:gd name="adj2" fmla="val 383"/>
                <a:gd name="adj3" fmla="val 49020"/>
                <a:gd name="adj4" fmla="val -14831"/>
                <a:gd name="adj5" fmla="val -79932"/>
                <a:gd name="adj6" fmla="val -38410"/>
              </a:avLst>
            </a:prstGeom>
            <a:noFill/>
            <a:ln w="19050">
              <a:solidFill>
                <a:srgbClr val="00B050"/>
              </a:solidFill>
              <a:tailEnd type="triangle" w="lg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pPr marL="144000" indent="-14400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505150"/>
                  </a:solidFill>
                </a:rPr>
                <a:t>Day: </a:t>
              </a:r>
              <a:r>
                <a:rPr lang="en-US" sz="1600" dirty="0" smtClean="0">
                  <a:solidFill>
                    <a:srgbClr val="C00000"/>
                  </a:solidFill>
                </a:rPr>
                <a:t>3 Jan 2017</a:t>
              </a:r>
            </a:p>
            <a:p>
              <a:pPr marL="144000" indent="-14400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505150"/>
                  </a:solidFill>
                </a:rPr>
                <a:t>Value: </a:t>
              </a:r>
              <a:r>
                <a:rPr lang="en-US" sz="1600" dirty="0" smtClean="0">
                  <a:solidFill>
                    <a:srgbClr val="C00000"/>
                  </a:solidFill>
                </a:rPr>
                <a:t>69</a:t>
              </a:r>
            </a:p>
            <a:p>
              <a:pPr marL="144000" indent="-144000"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505150"/>
                  </a:solidFill>
                </a:rPr>
                <a:t>Event: </a:t>
              </a:r>
              <a:r>
                <a:rPr lang="en-US" sz="1600" dirty="0" smtClean="0">
                  <a:solidFill>
                    <a:srgbClr val="C00000"/>
                  </a:solidFill>
                </a:rPr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3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MEC\Linea di Attività\Twitter\Big Data Committee\img\2016-08-24_2D_goo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9896" r="4166" b="7553"/>
          <a:stretch/>
        </p:blipFill>
        <p:spPr bwMode="auto">
          <a:xfrm>
            <a:off x="601192" y="642937"/>
            <a:ext cx="2917037" cy="26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MEC\Linea di Attività\Twitter\Big Data Committee\img\2017-01-04_2D_goo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7" t="9896" r="4427" b="7553"/>
          <a:stretch/>
        </p:blipFill>
        <p:spPr bwMode="auto">
          <a:xfrm>
            <a:off x="5499907" y="642937"/>
            <a:ext cx="2917037" cy="26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MEC\Linea di Attività\Twitter\Big Data Committee\img\Terremoto_WC_goo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9" y="3533435"/>
            <a:ext cx="3943714" cy="31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586860" y="0"/>
            <a:ext cx="3060000" cy="381000"/>
          </a:xfrm>
          <a:prstGeom prst="rect">
            <a:avLst/>
          </a:prstGeom>
          <a:solidFill>
            <a:srgbClr val="23A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72000" anchor="ctr" anchorCtr="0"/>
          <a:lstStyle/>
          <a:p>
            <a:pPr algn="ctr">
              <a:buFont typeface="Times New Roman" pitchFamily="-28" charset="0"/>
              <a:buNone/>
              <a:defRPr/>
            </a:pPr>
            <a:r>
              <a:rPr lang="en-US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Aug 2016</a:t>
            </a:r>
            <a:endParaRPr lang="en-US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5437950" y="0"/>
            <a:ext cx="3060000" cy="381000"/>
          </a:xfrm>
          <a:prstGeom prst="rect">
            <a:avLst/>
          </a:prstGeom>
          <a:solidFill>
            <a:srgbClr val="23A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72000" anchor="ctr" anchorCtr="0"/>
          <a:lstStyle/>
          <a:p>
            <a:pPr algn="ctr">
              <a:buFont typeface="Times New Roman" pitchFamily="-28" charset="0"/>
              <a:buNone/>
              <a:defRPr/>
            </a:pPr>
            <a:r>
              <a:rPr lang="en-US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Jan 2017</a:t>
            </a:r>
            <a:endParaRPr lang="en-US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MEC\Linea di Attività\Twitter\Big Data Committee\img\Benji&amp;Fede_goo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77" y="3390491"/>
            <a:ext cx="3526032" cy="3402286"/>
          </a:xfrm>
          <a:prstGeom prst="rect">
            <a:avLst/>
          </a:prstGeom>
          <a:noFill/>
          <a:ln w="158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EC\Linea di Attività\Twitter\Big Data Committee\img\Benji&amp;Fede_WC_goo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97" y="3567113"/>
            <a:ext cx="4454512" cy="273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MEC\Linea di Attività\Twitter\Big Data Committee\img\APPROVED_gre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79938"/>
            <a:ext cx="4101135" cy="309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MEC\Linea di Attività\Twitter\Big Data Committee\img\REJECTED_r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51" y="381000"/>
            <a:ext cx="4000847" cy="33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APER_etc\Altro\ConfNazStat_2018\Volume_June_2018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713526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104969" y="25204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Volume Burst</a:t>
            </a:r>
            <a:r>
              <a:rPr lang="en-US" sz="3000" dirty="0"/>
              <a:t> </a:t>
            </a:r>
            <a:r>
              <a:rPr lang="en-US" sz="3000" dirty="0" smtClean="0"/>
              <a:t>in 2018 Post-Election </a:t>
            </a:r>
            <a:r>
              <a:rPr lang="en-US" sz="3000" dirty="0"/>
              <a:t>Crisis</a:t>
            </a:r>
          </a:p>
        </p:txBody>
      </p:sp>
      <p:sp>
        <p:nvSpPr>
          <p:cNvPr id="7" name="Callout 2 6"/>
          <p:cNvSpPr/>
          <p:nvPr/>
        </p:nvSpPr>
        <p:spPr>
          <a:xfrm flipH="1">
            <a:off x="3858010" y="3668459"/>
            <a:ext cx="2455107" cy="903700"/>
          </a:xfrm>
          <a:prstGeom prst="borderCallout2">
            <a:avLst>
              <a:gd name="adj1" fmla="val 50410"/>
              <a:gd name="adj2" fmla="val -3719"/>
              <a:gd name="adj3" fmla="val 90127"/>
              <a:gd name="adj4" fmla="val -18493"/>
              <a:gd name="adj5" fmla="val 43710"/>
              <a:gd name="adj6" fmla="val -63408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 March 2018</a:t>
            </a:r>
          </a:p>
          <a:p>
            <a:pPr marL="1080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Political Election Results</a:t>
            </a:r>
          </a:p>
          <a:p>
            <a:pPr marL="108000"/>
            <a:r>
              <a:rPr lang="en-US" b="1" dirty="0" smtClean="0">
                <a:solidFill>
                  <a:srgbClr val="FF0000"/>
                </a:solidFill>
              </a:rPr>
              <a:t>95,000 tweets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allout 2 9"/>
          <p:cNvSpPr/>
          <p:nvPr/>
        </p:nvSpPr>
        <p:spPr>
          <a:xfrm flipH="1">
            <a:off x="4409160" y="2375999"/>
            <a:ext cx="2780779" cy="1180699"/>
          </a:xfrm>
          <a:prstGeom prst="borderCallout2">
            <a:avLst>
              <a:gd name="adj1" fmla="val 50410"/>
              <a:gd name="adj2" fmla="val -3719"/>
              <a:gd name="adj3" fmla="val 141735"/>
              <a:gd name="adj4" fmla="val -33637"/>
              <a:gd name="adj5" fmla="val 123008"/>
              <a:gd name="adj6" fmla="val -50685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16 May 2018</a:t>
            </a:r>
          </a:p>
          <a:p>
            <a:pPr marL="1080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“Italy will ask the ECB a debt write-off of 250 billion €”</a:t>
            </a:r>
          </a:p>
          <a:p>
            <a:pPr marL="108000"/>
            <a:r>
              <a:rPr lang="en-US" b="1" dirty="0" smtClean="0">
                <a:solidFill>
                  <a:srgbClr val="FF0000"/>
                </a:solidFill>
              </a:rPr>
              <a:t>110,000 tweets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allout 2 10"/>
          <p:cNvSpPr/>
          <p:nvPr/>
        </p:nvSpPr>
        <p:spPr>
          <a:xfrm flipH="1">
            <a:off x="5400796" y="1340706"/>
            <a:ext cx="2816277" cy="903700"/>
          </a:xfrm>
          <a:prstGeom prst="borderCallout2">
            <a:avLst>
              <a:gd name="adj1" fmla="val 50410"/>
              <a:gd name="adj2" fmla="val -1940"/>
              <a:gd name="adj3" fmla="val 65177"/>
              <a:gd name="adj4" fmla="val -8237"/>
              <a:gd name="adj5" fmla="val 21533"/>
              <a:gd name="adj6" fmla="val -15712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29 May 2018</a:t>
            </a:r>
          </a:p>
          <a:p>
            <a:pPr marL="1080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Spread Peaks Above 300 bps</a:t>
            </a:r>
          </a:p>
          <a:p>
            <a:pPr marL="108000"/>
            <a:r>
              <a:rPr lang="en-US" b="1" dirty="0" smtClean="0">
                <a:solidFill>
                  <a:srgbClr val="FF0000"/>
                </a:solidFill>
              </a:rPr>
              <a:t>230,000 tweets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A Highly Volatile Time Series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02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45267" y="4173005"/>
            <a:ext cx="3017335" cy="1180699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Disasters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Disasters and Terrorism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983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45267" y="4173005"/>
            <a:ext cx="3017335" cy="1180699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Disasters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Central Italy Earthquake</a:t>
            </a: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2135397" y="538456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2181102" y="4102076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2135397" y="405790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Disasters and Terrorism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901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45267" y="4173005"/>
            <a:ext cx="3017335" cy="1180699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Disasters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Central Italy Earthquake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Livorno Flood</a:t>
            </a:r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6023034" y="4349810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2135397" y="538456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2181102" y="4102076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2135397" y="405790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Disasters and Terrorism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882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6000" y="702802"/>
            <a:ext cx="8532000" cy="5452397"/>
          </a:xfrm>
        </p:spPr>
        <p:txBody>
          <a:bodyPr/>
          <a:lstStyle/>
          <a:p>
            <a:r>
              <a:rPr lang="en-US" sz="2000" dirty="0" smtClean="0"/>
              <a:t>Nowadays more and more people are using Social Media platforms to find out news, to express their feelings and to share or debate opinions about virtually every possible topic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/>
              <a:t>The interest towards Social Media as a means for “measuring” public’s mood is </a:t>
            </a:r>
            <a:r>
              <a:rPr lang="en-US" sz="1800" dirty="0" smtClean="0">
                <a:solidFill>
                  <a:srgbClr val="C00000"/>
                </a:solidFill>
              </a:rPr>
              <a:t>still growing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We are investigating whether social media messages may be successfully exploited to develop </a:t>
            </a:r>
            <a:r>
              <a:rPr lang="en-US" sz="2000" i="1" dirty="0" smtClean="0">
                <a:solidFill>
                  <a:srgbClr val="C00000"/>
                </a:solidFill>
              </a:rPr>
              <a:t>domain-specific</a:t>
            </a:r>
            <a:r>
              <a:rPr lang="en-US" sz="2000" dirty="0" smtClean="0">
                <a:solidFill>
                  <a:srgbClr val="C00000"/>
                </a:solidFill>
              </a:rPr>
              <a:t> sentiment indices</a:t>
            </a:r>
            <a:r>
              <a:rPr lang="en-US" sz="2000" dirty="0" smtClean="0"/>
              <a:t>. The aim is to assess the</a:t>
            </a:r>
            <a:r>
              <a:rPr lang="en-US" sz="2000" dirty="0" smtClean="0">
                <a:solidFill>
                  <a:srgbClr val="C00000"/>
                </a:solidFill>
              </a:rPr>
              <a:t> Italian mood about </a:t>
            </a:r>
            <a:r>
              <a:rPr lang="en-US" sz="2000" i="1" dirty="0" smtClean="0">
                <a:solidFill>
                  <a:srgbClr val="C00000"/>
                </a:solidFill>
              </a:rPr>
              <a:t>specific</a:t>
            </a:r>
            <a:r>
              <a:rPr lang="en-US" sz="2000" dirty="0" smtClean="0">
                <a:solidFill>
                  <a:srgbClr val="C00000"/>
                </a:solidFill>
              </a:rPr>
              <a:t> topics or aspects of life</a:t>
            </a:r>
            <a:r>
              <a:rPr lang="en-US" sz="2000" dirty="0" smtClean="0"/>
              <a:t>, e.g.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/>
              <a:t>the economic situation, the European Union, the migrants’ phenomenon, the terrorist threat, and so on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These new indices would enable </a:t>
            </a:r>
            <a:r>
              <a:rPr lang="en-US" sz="2000" dirty="0" smtClean="0">
                <a:solidFill>
                  <a:srgbClr val="C00000"/>
                </a:solidFill>
              </a:rPr>
              <a:t>high-frequency</a:t>
            </a:r>
            <a:r>
              <a:rPr lang="en-US" sz="2000" dirty="0" smtClean="0"/>
              <a:t> (e.g. </a:t>
            </a:r>
            <a:r>
              <a:rPr lang="en-US" sz="2000" dirty="0" smtClean="0">
                <a:solidFill>
                  <a:srgbClr val="C00000"/>
                </a:solidFill>
              </a:rPr>
              <a:t>daily</a:t>
            </a:r>
            <a:r>
              <a:rPr lang="en-US" sz="2000" dirty="0" smtClean="0"/>
              <a:t>) measures of the Italian sentiment about phenomena which are of </a:t>
            </a:r>
            <a:r>
              <a:rPr lang="en-US" sz="2000" dirty="0" smtClean="0">
                <a:solidFill>
                  <a:srgbClr val="C00000"/>
                </a:solidFill>
              </a:rPr>
              <a:t>interest in Official Statistics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The hope is that such </a:t>
            </a:r>
            <a:r>
              <a:rPr lang="en-US" sz="2000" dirty="0" smtClean="0"/>
              <a:t>indices could either improve </a:t>
            </a:r>
            <a:r>
              <a:rPr lang="en-US" sz="2000" dirty="0"/>
              <a:t>the </a:t>
            </a:r>
            <a:r>
              <a:rPr lang="en-US" sz="2000" dirty="0" smtClean="0"/>
              <a:t>performance of </a:t>
            </a:r>
            <a:r>
              <a:rPr lang="en-US" sz="2000" dirty="0"/>
              <a:t>Istat’s </a:t>
            </a:r>
            <a:r>
              <a:rPr lang="en-US" sz="2000" dirty="0" smtClean="0"/>
              <a:t>forecasting </a:t>
            </a:r>
            <a:r>
              <a:rPr lang="en-US" sz="2000" dirty="0"/>
              <a:t>models, </a:t>
            </a:r>
            <a:r>
              <a:rPr lang="en-US" sz="2000" dirty="0" smtClean="0"/>
              <a:t>or enrich existing statistical products (e.g. the BES), or even be disseminated as </a:t>
            </a:r>
            <a:r>
              <a:rPr lang="en-US" sz="2000" dirty="0" smtClean="0">
                <a:solidFill>
                  <a:srgbClr val="C00000"/>
                </a:solidFill>
              </a:rPr>
              <a:t>new </a:t>
            </a:r>
            <a:r>
              <a:rPr lang="en-US" sz="2000" dirty="0">
                <a:solidFill>
                  <a:srgbClr val="C00000"/>
                </a:solidFill>
              </a:rPr>
              <a:t>statistical outputs in their own </a:t>
            </a:r>
            <a:r>
              <a:rPr lang="en-US" sz="2000" dirty="0" smtClean="0">
                <a:solidFill>
                  <a:srgbClr val="C00000"/>
                </a:solidFill>
              </a:rPr>
              <a:t>right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Introduction: Motivation and Goals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20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e 14"/>
          <p:cNvSpPr>
            <a:spLocks noChangeAspect="1"/>
          </p:cNvSpPr>
          <p:nvPr/>
        </p:nvSpPr>
        <p:spPr>
          <a:xfrm>
            <a:off x="6023034" y="4349810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2135397" y="538456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2181102" y="4102076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2135397" y="405790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1675322" y="4415531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1683948" y="3813883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545267" y="4173005"/>
            <a:ext cx="3017335" cy="1180699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Disasters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Central Italy Earthquake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Livorno Flood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Andria-Corato Train Collision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Disasters and Terrorism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767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e 14"/>
          <p:cNvSpPr>
            <a:spLocks noChangeAspect="1"/>
          </p:cNvSpPr>
          <p:nvPr/>
        </p:nvSpPr>
        <p:spPr>
          <a:xfrm>
            <a:off x="6023034" y="4349810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2135397" y="538456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2181102" y="4102076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2135397" y="405790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1675322" y="4415531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1683948" y="3813883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545267" y="4173005"/>
            <a:ext cx="3017335" cy="1180699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Disasters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Central Italy Earthquake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Livorno Flood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Andria-Corato Train Collision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487293" y="4173005"/>
            <a:ext cx="2546650" cy="1180800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Terrorism</a:t>
            </a: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Disasters and Terrorism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547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e 14"/>
          <p:cNvSpPr>
            <a:spLocks noChangeAspect="1"/>
          </p:cNvSpPr>
          <p:nvPr/>
        </p:nvSpPr>
        <p:spPr>
          <a:xfrm>
            <a:off x="6023034" y="4349810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2135397" y="538456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2181102" y="4102076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2135397" y="405790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1675322" y="4415531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1683948" y="3813883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545267" y="4173005"/>
            <a:ext cx="3017335" cy="1180699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Disasters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Central Italy Earthquake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Livorno Flood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Andria-Corato Train Collision</a:t>
            </a:r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1728866" y="430843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e 17"/>
          <p:cNvSpPr>
            <a:spLocks noChangeAspect="1"/>
          </p:cNvSpPr>
          <p:nvPr/>
        </p:nvSpPr>
        <p:spPr>
          <a:xfrm>
            <a:off x="1737492" y="387978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487293" y="4173005"/>
            <a:ext cx="2546650" cy="1180800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Terrorism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Truck Attack in Nice</a:t>
            </a: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Disasters and Terrorism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817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e 14"/>
          <p:cNvSpPr>
            <a:spLocks noChangeAspect="1"/>
          </p:cNvSpPr>
          <p:nvPr/>
        </p:nvSpPr>
        <p:spPr>
          <a:xfrm>
            <a:off x="6023034" y="4349810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2135397" y="538456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2181102" y="4102076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2135397" y="405790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1675322" y="4415531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1683948" y="3813883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545267" y="4173005"/>
            <a:ext cx="3017335" cy="1180699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Disasters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Central Italy Earthquake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Livorno Flood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Andria-Corato Train Collision</a:t>
            </a:r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1728866" y="430843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e 17"/>
          <p:cNvSpPr>
            <a:spLocks noChangeAspect="1"/>
          </p:cNvSpPr>
          <p:nvPr/>
        </p:nvSpPr>
        <p:spPr>
          <a:xfrm>
            <a:off x="1737492" y="387978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487293" y="4173005"/>
            <a:ext cx="2546650" cy="1180800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Terrorism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Truck Attack in Nice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Christmas Market Attack in Berlin</a:t>
            </a: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Disasters and Terrorism</a:t>
            </a:r>
            <a:endParaRPr lang="en-US" sz="3000" dirty="0"/>
          </a:p>
        </p:txBody>
      </p:sp>
      <p:sp>
        <p:nvSpPr>
          <p:cNvPr id="21" name="Ovale 20"/>
          <p:cNvSpPr>
            <a:spLocks noChangeAspect="1"/>
          </p:cNvSpPr>
          <p:nvPr/>
        </p:nvSpPr>
        <p:spPr>
          <a:xfrm>
            <a:off x="3333380" y="3784141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45267" y="4173005"/>
            <a:ext cx="3017335" cy="1461676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Welfare and Economy</a:t>
            </a:r>
            <a:endParaRPr lang="en-US" b="1" dirty="0">
              <a:solidFill>
                <a:srgbClr val="5051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Welfare and Economy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345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45267" y="4173005"/>
            <a:ext cx="3017335" cy="1461676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Welfare and Economy</a:t>
            </a:r>
            <a:endParaRPr lang="en-US" b="1" dirty="0">
              <a:solidFill>
                <a:srgbClr val="505150"/>
              </a:solidFill>
              <a:latin typeface="Arial Narrow" panose="020B0606020202030204" pitchFamily="34" charset="0"/>
            </a:endParaRP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Poverty</a:t>
            </a:r>
            <a:endParaRPr lang="en-US" dirty="0">
              <a:solidFill>
                <a:srgbClr val="5051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Welfare and Economy</a:t>
            </a:r>
            <a:endParaRPr lang="en-US" sz="3000" dirty="0"/>
          </a:p>
        </p:txBody>
      </p:sp>
      <p:sp>
        <p:nvSpPr>
          <p:cNvPr id="5" name="Ovale 4"/>
          <p:cNvSpPr>
            <a:spLocks noChangeAspect="1"/>
          </p:cNvSpPr>
          <p:nvPr/>
        </p:nvSpPr>
        <p:spPr>
          <a:xfrm>
            <a:off x="1741392" y="4295908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>
            <a:spLocks noChangeAspect="1"/>
          </p:cNvSpPr>
          <p:nvPr/>
        </p:nvSpPr>
        <p:spPr>
          <a:xfrm>
            <a:off x="1750018" y="387978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45267" y="4173005"/>
            <a:ext cx="3017335" cy="1461676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Welfare and Economy</a:t>
            </a:r>
            <a:endParaRPr lang="en-US" b="1" dirty="0">
              <a:solidFill>
                <a:srgbClr val="505150"/>
              </a:solidFill>
              <a:latin typeface="Arial Narrow" panose="020B0606020202030204" pitchFamily="34" charset="0"/>
            </a:endParaRP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Poverty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Pension System (women’s)</a:t>
            </a:r>
            <a:endParaRPr lang="en-US" dirty="0">
              <a:solidFill>
                <a:srgbClr val="5051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Welfare and Economy</a:t>
            </a:r>
            <a:endParaRPr lang="en-US" sz="3000" dirty="0"/>
          </a:p>
        </p:txBody>
      </p:sp>
      <p:sp>
        <p:nvSpPr>
          <p:cNvPr id="5" name="Ovale 4"/>
          <p:cNvSpPr>
            <a:spLocks noChangeAspect="1"/>
          </p:cNvSpPr>
          <p:nvPr/>
        </p:nvSpPr>
        <p:spPr>
          <a:xfrm>
            <a:off x="1728866" y="430843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>
            <a:spLocks noChangeAspect="1"/>
          </p:cNvSpPr>
          <p:nvPr/>
        </p:nvSpPr>
        <p:spPr>
          <a:xfrm>
            <a:off x="1737492" y="387978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5687146" y="4340477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6022422" y="435283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45267" y="4173005"/>
            <a:ext cx="3017335" cy="1461676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Welfare and Economy</a:t>
            </a:r>
            <a:endParaRPr lang="en-US" b="1" dirty="0">
              <a:solidFill>
                <a:srgbClr val="505150"/>
              </a:solidFill>
              <a:latin typeface="Arial Narrow" panose="020B0606020202030204" pitchFamily="34" charset="0"/>
            </a:endParaRP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Poverty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Pension System (women’s)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Unemployment (youth’s!)</a:t>
            </a:r>
            <a:endParaRPr lang="en-US" dirty="0">
              <a:solidFill>
                <a:srgbClr val="5051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Welfare and Economy</a:t>
            </a:r>
            <a:endParaRPr lang="en-US" sz="3000" dirty="0"/>
          </a:p>
        </p:txBody>
      </p:sp>
      <p:sp>
        <p:nvSpPr>
          <p:cNvPr id="5" name="Ovale 4"/>
          <p:cNvSpPr>
            <a:spLocks noChangeAspect="1"/>
          </p:cNvSpPr>
          <p:nvPr/>
        </p:nvSpPr>
        <p:spPr>
          <a:xfrm>
            <a:off x="1728866" y="430843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>
            <a:spLocks noChangeAspect="1"/>
          </p:cNvSpPr>
          <p:nvPr/>
        </p:nvSpPr>
        <p:spPr>
          <a:xfrm>
            <a:off x="1737492" y="387978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2202541" y="383361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4686249" y="3808900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5309360" y="3821302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5687146" y="4340477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6022422" y="435283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45267" y="4173005"/>
            <a:ext cx="3017335" cy="1461676"/>
          </a:xfrm>
          <a:prstGeom prst="rect">
            <a:avLst/>
          </a:prstGeom>
          <a:solidFill>
            <a:srgbClr val="F8CCC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Welfare and Economy</a:t>
            </a:r>
            <a:endParaRPr lang="en-US" b="1" dirty="0">
              <a:solidFill>
                <a:srgbClr val="505150"/>
              </a:solidFill>
              <a:latin typeface="Arial Narrow" panose="020B0606020202030204" pitchFamily="34" charset="0"/>
            </a:endParaRP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Poverty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Pension System (women’s)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Unemployment (youth’s!)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Income (youth’s)</a:t>
            </a:r>
            <a:endParaRPr lang="en-US" dirty="0">
              <a:solidFill>
                <a:srgbClr val="5051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Valleys: Welfare and Economy</a:t>
            </a:r>
            <a:endParaRPr lang="en-US" sz="3000" dirty="0"/>
          </a:p>
        </p:txBody>
      </p:sp>
      <p:sp>
        <p:nvSpPr>
          <p:cNvPr id="5" name="Ovale 4"/>
          <p:cNvSpPr>
            <a:spLocks noChangeAspect="1"/>
          </p:cNvSpPr>
          <p:nvPr/>
        </p:nvSpPr>
        <p:spPr>
          <a:xfrm>
            <a:off x="1728866" y="430843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>
            <a:spLocks noChangeAspect="1"/>
          </p:cNvSpPr>
          <p:nvPr/>
        </p:nvSpPr>
        <p:spPr>
          <a:xfrm>
            <a:off x="1737492" y="387978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2202541" y="383361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4686249" y="3808900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5309360" y="3821302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5687146" y="4340477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6022422" y="4352834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5470473" y="3862670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392471" y="4173005"/>
            <a:ext cx="3319398" cy="1461676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Welfare and Economy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Welfare and Economy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937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6000" y="702802"/>
            <a:ext cx="8532000" cy="5452397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sz="2000" dirty="0"/>
              <a:t>We developed procedures to collect and process only social media messages containing at least one keyword belonging to a specific </a:t>
            </a:r>
            <a:r>
              <a:rPr lang="en-US" sz="2000" dirty="0">
                <a:solidFill>
                  <a:srgbClr val="C00000"/>
                </a:solidFill>
              </a:rPr>
              <a:t>‘filter’</a:t>
            </a:r>
            <a:r>
              <a:rPr lang="en-US" sz="2000" dirty="0"/>
              <a:t>, namely a definite </a:t>
            </a:r>
            <a:r>
              <a:rPr lang="en-US" sz="2000" dirty="0">
                <a:solidFill>
                  <a:srgbClr val="C00000"/>
                </a:solidFill>
              </a:rPr>
              <a:t>set of relevant Italian words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Ideally, filters should be able to </a:t>
            </a:r>
            <a:r>
              <a:rPr lang="en-US" sz="1800" dirty="0">
                <a:solidFill>
                  <a:srgbClr val="C00000"/>
                </a:solidFill>
              </a:rPr>
              <a:t>capture relevant</a:t>
            </a:r>
            <a:r>
              <a:rPr lang="en-US" sz="1800" dirty="0"/>
              <a:t> messages and </a:t>
            </a:r>
            <a:r>
              <a:rPr lang="en-US" sz="1800" dirty="0">
                <a:solidFill>
                  <a:srgbClr val="C00000"/>
                </a:solidFill>
              </a:rPr>
              <a:t>eliminate off-topic</a:t>
            </a:r>
            <a:r>
              <a:rPr lang="en-US" sz="1800" dirty="0"/>
              <a:t> ones since the </a:t>
            </a:r>
            <a:r>
              <a:rPr lang="en-US" sz="1800" dirty="0" smtClean="0"/>
              <a:t>beginning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Domain-specific filters have been designed by </a:t>
            </a:r>
            <a:r>
              <a:rPr lang="en-US" sz="1800" dirty="0">
                <a:solidFill>
                  <a:srgbClr val="C00000"/>
                </a:solidFill>
              </a:rPr>
              <a:t>subject-matter experts</a:t>
            </a:r>
            <a:r>
              <a:rPr lang="en-US" sz="1800" dirty="0"/>
              <a:t> (possibly supported by data-driven techniques)</a:t>
            </a:r>
          </a:p>
          <a:p>
            <a:pPr lvl="0">
              <a:spcBef>
                <a:spcPts val="1800"/>
              </a:spcBef>
            </a:pPr>
            <a:r>
              <a:rPr lang="en-US" sz="2000" dirty="0"/>
              <a:t>At the moment </a:t>
            </a:r>
            <a:r>
              <a:rPr lang="en-US" sz="2000" dirty="0" smtClean="0"/>
              <a:t>we are using </a:t>
            </a:r>
            <a:r>
              <a:rPr lang="en-US" sz="2000" b="1" dirty="0">
                <a:solidFill>
                  <a:srgbClr val="C00000"/>
                </a:solidFill>
              </a:rPr>
              <a:t>Twitter</a:t>
            </a:r>
            <a:r>
              <a:rPr lang="en-US" sz="2000" dirty="0"/>
              <a:t> as a source, but further Social Media might be taken into consideration in the </a:t>
            </a:r>
            <a:r>
              <a:rPr lang="en-US" sz="2000" dirty="0" smtClean="0"/>
              <a:t>future</a:t>
            </a:r>
          </a:p>
          <a:p>
            <a:pPr lvl="0">
              <a:spcBef>
                <a:spcPts val="1800"/>
              </a:spcBef>
              <a:buClr>
                <a:srgbClr val="505150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Two filters</a:t>
            </a:r>
            <a:r>
              <a:rPr lang="en-US" sz="2000" dirty="0" smtClean="0"/>
              <a:t> have been up and running since late February 2016:</a:t>
            </a:r>
          </a:p>
          <a:p>
            <a:pPr marL="800100" lvl="1" indent="-342900">
              <a:spcBef>
                <a:spcPts val="1600"/>
              </a:spcBef>
              <a:buClr>
                <a:srgbClr val="505150"/>
              </a:buClr>
              <a:buFont typeface="+mj-lt"/>
              <a:buAutoNum type="arabicParenR"/>
            </a:pPr>
            <a:r>
              <a:rPr lang="en-US" sz="2000" b="1" dirty="0" smtClean="0">
                <a:solidFill>
                  <a:srgbClr val="C00000"/>
                </a:solidFill>
              </a:rPr>
              <a:t>‘Social Mood on Economy’</a:t>
            </a:r>
            <a:r>
              <a:rPr lang="en-US" sz="2000" b="1" dirty="0" smtClean="0"/>
              <a:t> filter.</a:t>
            </a:r>
            <a:r>
              <a:rPr lang="en-US" sz="1800" dirty="0" smtClean="0"/>
              <a:t> Designed to measure the Italian sentiment on </a:t>
            </a:r>
            <a:r>
              <a:rPr lang="en-US" sz="1800" dirty="0"/>
              <a:t>the state of the </a:t>
            </a:r>
            <a:r>
              <a:rPr lang="en-US" sz="1800" dirty="0" smtClean="0"/>
              <a:t>economy. It collects </a:t>
            </a:r>
            <a:r>
              <a:rPr lang="en-US" sz="1800" dirty="0" smtClean="0">
                <a:solidFill>
                  <a:srgbClr val="C00000"/>
                </a:solidFill>
              </a:rPr>
              <a:t>~40’000 tweets/day</a:t>
            </a:r>
          </a:p>
          <a:p>
            <a:pPr marL="800100" lvl="1" indent="-342900">
              <a:spcBef>
                <a:spcPts val="1600"/>
              </a:spcBef>
              <a:buClr>
                <a:srgbClr val="505150"/>
              </a:buClr>
              <a:buFont typeface="+mj-lt"/>
              <a:buAutoNum type="arabicParenR"/>
            </a:pPr>
            <a:r>
              <a:rPr lang="en-US" sz="2000" b="1" dirty="0" smtClean="0">
                <a:solidFill>
                  <a:srgbClr val="C00000"/>
                </a:solidFill>
              </a:rPr>
              <a:t>‘Istat’</a:t>
            </a:r>
            <a:r>
              <a:rPr lang="en-US" sz="2000" b="1" dirty="0" smtClean="0"/>
              <a:t> filter.</a:t>
            </a:r>
            <a:r>
              <a:rPr lang="en-US" sz="1800" dirty="0" smtClean="0"/>
              <a:t> Designed to enable custom </a:t>
            </a:r>
            <a:r>
              <a:rPr lang="en-US" sz="1800" dirty="0"/>
              <a:t>downstream </a:t>
            </a:r>
            <a:r>
              <a:rPr lang="en-US" sz="1800" dirty="0" smtClean="0"/>
              <a:t>analyses via further filtering, and for diagnostic/validation purposes. It collects </a:t>
            </a:r>
            <a:r>
              <a:rPr lang="en-US" sz="1800" dirty="0" smtClean="0">
                <a:solidFill>
                  <a:srgbClr val="C00000"/>
                </a:solidFill>
              </a:rPr>
              <a:t>~170’000 tweets/day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The Quest for Relevance: Filters  </a:t>
            </a:r>
            <a:r>
              <a:rPr lang="en-US" sz="2400" b="1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(1/2)</a:t>
            </a:r>
            <a:endParaRPr lang="en-US" sz="2400" b="1" dirty="0">
              <a:solidFill>
                <a:srgbClr val="23AFA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392471" y="4173005"/>
            <a:ext cx="3319398" cy="1461676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Welfare and Economy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School Teachers </a:t>
            </a: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Mobility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Welfare and Economy</a:t>
            </a:r>
            <a:endParaRPr lang="en-US" sz="3000" dirty="0"/>
          </a:p>
        </p:txBody>
      </p:sp>
      <p:sp>
        <p:nvSpPr>
          <p:cNvPr id="5" name="Ovale 4"/>
          <p:cNvSpPr/>
          <p:nvPr/>
        </p:nvSpPr>
        <p:spPr>
          <a:xfrm>
            <a:off x="2911991" y="1427663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2939131" y="1154179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392471" y="4173005"/>
            <a:ext cx="3319398" cy="1461676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Welfare and Economy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School Teachers </a:t>
            </a: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Mobility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Pension System (women’s</a:t>
            </a: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)</a:t>
            </a:r>
            <a:endParaRPr lang="en-US" dirty="0">
              <a:solidFill>
                <a:srgbClr val="5051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Welfare and Economy</a:t>
            </a:r>
            <a:endParaRPr lang="en-US" sz="3000" dirty="0"/>
          </a:p>
        </p:txBody>
      </p:sp>
      <p:sp>
        <p:nvSpPr>
          <p:cNvPr id="5" name="Ovale 4"/>
          <p:cNvSpPr/>
          <p:nvPr/>
        </p:nvSpPr>
        <p:spPr>
          <a:xfrm>
            <a:off x="2911991" y="1427663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2939131" y="1154179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209648" y="1873216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5574990" y="1637310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392471" y="4173005"/>
            <a:ext cx="3319398" cy="1461676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Welfare and Economy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School Teachers </a:t>
            </a: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Mobility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Pension System (women’s</a:t>
            </a: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)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Universal Employment vs Universal Income (</a:t>
            </a: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Pope </a:t>
            </a: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Francis)</a:t>
            </a:r>
            <a:endParaRPr lang="en-US" dirty="0">
              <a:solidFill>
                <a:srgbClr val="5051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Welfare and Economy</a:t>
            </a:r>
            <a:endParaRPr lang="en-US" sz="3000" dirty="0"/>
          </a:p>
        </p:txBody>
      </p:sp>
      <p:sp>
        <p:nvSpPr>
          <p:cNvPr id="5" name="Ovale 4"/>
          <p:cNvSpPr/>
          <p:nvPr/>
        </p:nvSpPr>
        <p:spPr>
          <a:xfrm>
            <a:off x="2911991" y="1427663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2939131" y="1154179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209648" y="1873216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5574990" y="1637310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4936164" y="1900356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392471" y="4173005"/>
            <a:ext cx="3319398" cy="1461676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Finance and Politics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</a:t>
            </a:r>
            <a:r>
              <a:rPr lang="en-US" sz="3000" dirty="0"/>
              <a:t>Finance </a:t>
            </a:r>
            <a:r>
              <a:rPr lang="en-US" sz="3000" dirty="0" smtClean="0"/>
              <a:t>and Politics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274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392471" y="4173005"/>
            <a:ext cx="3319398" cy="1461676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Finance and Politics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Financial Markets Rally after Donald Trump Election</a:t>
            </a:r>
          </a:p>
          <a:p>
            <a:pPr marL="144000" lvl="0" indent="-1440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5051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</a:t>
            </a:r>
            <a:r>
              <a:rPr lang="en-US" sz="3000" dirty="0"/>
              <a:t>Finance </a:t>
            </a:r>
            <a:r>
              <a:rPr lang="en-US" sz="3000" dirty="0" smtClean="0"/>
              <a:t>and Politics</a:t>
            </a:r>
            <a:endParaRPr lang="en-US" sz="3000" dirty="0"/>
          </a:p>
        </p:txBody>
      </p:sp>
      <p:sp>
        <p:nvSpPr>
          <p:cNvPr id="5" name="Ovale 4"/>
          <p:cNvSpPr/>
          <p:nvPr/>
        </p:nvSpPr>
        <p:spPr>
          <a:xfrm>
            <a:off x="2937043" y="1152091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9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392471" y="4173005"/>
            <a:ext cx="3319398" cy="1461676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Finance and Politics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Financial Markets Rally after Donald Trump </a:t>
            </a: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Election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Solidarity to Former Rome Mayor for his Criminal Trial</a:t>
            </a:r>
          </a:p>
          <a:p>
            <a:pPr marL="144000" lvl="0" indent="-1440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5051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</a:t>
            </a:r>
            <a:r>
              <a:rPr lang="en-US" sz="3000" dirty="0"/>
              <a:t>Finance </a:t>
            </a:r>
            <a:r>
              <a:rPr lang="en-US" sz="3000" dirty="0" smtClean="0"/>
              <a:t>and Politics</a:t>
            </a:r>
            <a:endParaRPr lang="en-US" sz="3000" dirty="0"/>
          </a:p>
        </p:txBody>
      </p:sp>
      <p:sp>
        <p:nvSpPr>
          <p:cNvPr id="5" name="Ovale 4"/>
          <p:cNvSpPr/>
          <p:nvPr/>
        </p:nvSpPr>
        <p:spPr>
          <a:xfrm>
            <a:off x="2937043" y="1152091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2525773" y="1504907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Holidays</a:t>
            </a:r>
            <a:endParaRPr lang="en-US" sz="3000" dirty="0"/>
          </a:p>
        </p:txBody>
      </p:sp>
      <p:sp>
        <p:nvSpPr>
          <p:cNvPr id="5" name="Rettangolo 4"/>
          <p:cNvSpPr/>
          <p:nvPr/>
        </p:nvSpPr>
        <p:spPr>
          <a:xfrm>
            <a:off x="2530257" y="4335843"/>
            <a:ext cx="2993721" cy="1163083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Holidays</a:t>
            </a:r>
          </a:p>
        </p:txBody>
      </p:sp>
    </p:spTree>
    <p:extLst>
      <p:ext uri="{BB962C8B-B14F-4D97-AF65-F5344CB8AC3E}">
        <p14:creationId xmlns:p14="http://schemas.microsoft.com/office/powerpoint/2010/main" val="286065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30257" y="4335843"/>
            <a:ext cx="2993721" cy="1163083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Holidays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Christmas and Christmas Eve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Holidays</a:t>
            </a:r>
            <a:endParaRPr lang="en-US" sz="3000" dirty="0"/>
          </a:p>
        </p:txBody>
      </p:sp>
      <p:sp>
        <p:nvSpPr>
          <p:cNvPr id="5" name="Ovale 4"/>
          <p:cNvSpPr/>
          <p:nvPr/>
        </p:nvSpPr>
        <p:spPr>
          <a:xfrm>
            <a:off x="3390067" y="1417225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3379629" y="1569625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7089413" y="1496557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30257" y="4335843"/>
            <a:ext cx="2993721" cy="1163083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Holidays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Christmas and Christmas Eve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New Years’ Eve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Holidays</a:t>
            </a:r>
            <a:endParaRPr lang="en-US" sz="3000" dirty="0"/>
          </a:p>
        </p:txBody>
      </p:sp>
      <p:sp>
        <p:nvSpPr>
          <p:cNvPr id="5" name="Ovale 4"/>
          <p:cNvSpPr/>
          <p:nvPr/>
        </p:nvSpPr>
        <p:spPr>
          <a:xfrm>
            <a:off x="3442259" y="1782567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7139517" y="1747077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30257" y="4335843"/>
            <a:ext cx="2993721" cy="1163083"/>
          </a:xfrm>
          <a:prstGeom prst="rect">
            <a:avLst/>
          </a:prstGeom>
          <a:solidFill>
            <a:srgbClr val="D2DFEE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noAutofit/>
          </a:bodyPr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Holidays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Christmas and Christmas Eve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New Years’ Eve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Easter</a:t>
            </a:r>
          </a:p>
          <a:p>
            <a:pPr marL="432000" lvl="2" indent="-288000">
              <a:buFont typeface="Wingdings" panose="05000000000000000000" pitchFamily="2" charset="2"/>
              <a:buChar char="ü"/>
            </a:pPr>
            <a:endParaRPr lang="en-US" dirty="0">
              <a:solidFill>
                <a:srgbClr val="50515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Peaks: Holidays</a:t>
            </a:r>
            <a:endParaRPr lang="en-US" sz="3000" dirty="0"/>
          </a:p>
        </p:txBody>
      </p:sp>
      <p:sp>
        <p:nvSpPr>
          <p:cNvPr id="5" name="Ovale 4"/>
          <p:cNvSpPr/>
          <p:nvPr/>
        </p:nvSpPr>
        <p:spPr>
          <a:xfrm>
            <a:off x="4519495" y="1594677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8078967" y="1747077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6841" y="702802"/>
            <a:ext cx="8750318" cy="5452397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sz="2000" dirty="0" smtClean="0"/>
              <a:t>The </a:t>
            </a:r>
            <a:r>
              <a:rPr lang="en-US" sz="2000" b="1" dirty="0" smtClean="0"/>
              <a:t>‘Social Mood on Economy’ filter</a:t>
            </a:r>
            <a:r>
              <a:rPr lang="en-US" sz="2000" dirty="0" smtClean="0"/>
              <a:t> encompasses </a:t>
            </a:r>
            <a:r>
              <a:rPr lang="en-US" sz="2000" dirty="0" smtClean="0">
                <a:solidFill>
                  <a:srgbClr val="C00000"/>
                </a:solidFill>
              </a:rPr>
              <a:t>60 keywords</a:t>
            </a:r>
            <a:r>
              <a:rPr lang="en-US" sz="2000" dirty="0" smtClean="0"/>
              <a:t> (actual words or phrases). Most </a:t>
            </a:r>
            <a:r>
              <a:rPr lang="en-US" sz="2000" dirty="0"/>
              <a:t>of these keywords </a:t>
            </a:r>
            <a:r>
              <a:rPr lang="en-US" sz="2000" dirty="0" smtClean="0"/>
              <a:t>have been borrowed </a:t>
            </a:r>
            <a:r>
              <a:rPr lang="en-US" sz="2000" dirty="0"/>
              <a:t>from questionnaire items of the </a:t>
            </a:r>
            <a:r>
              <a:rPr lang="en-US" sz="2000" dirty="0">
                <a:solidFill>
                  <a:srgbClr val="C00000"/>
                </a:solidFill>
              </a:rPr>
              <a:t>Italian Consumer Confidence </a:t>
            </a:r>
            <a:r>
              <a:rPr lang="en-US" sz="2000" dirty="0" smtClean="0">
                <a:solidFill>
                  <a:srgbClr val="C00000"/>
                </a:solidFill>
              </a:rPr>
              <a:t>Survey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/>
              <a:t>However</a:t>
            </a:r>
            <a:r>
              <a:rPr lang="en-US" sz="1800" dirty="0"/>
              <a:t>, the phenomenon tracked by the </a:t>
            </a:r>
            <a:r>
              <a:rPr lang="en-US" sz="1800" dirty="0" smtClean="0"/>
              <a:t>Social Mood </a:t>
            </a:r>
            <a:r>
              <a:rPr lang="en-US" sz="1800" dirty="0"/>
              <a:t>on </a:t>
            </a:r>
            <a:r>
              <a:rPr lang="en-US" sz="1800" dirty="0" smtClean="0"/>
              <a:t>Economy </a:t>
            </a:r>
            <a:r>
              <a:rPr lang="en-US" sz="1800" dirty="0"/>
              <a:t>index and consumer confidence </a:t>
            </a:r>
            <a:r>
              <a:rPr lang="en-US" sz="1800" b="1" dirty="0">
                <a:solidFill>
                  <a:srgbClr val="C00000"/>
                </a:solidFill>
              </a:rPr>
              <a:t>only </a:t>
            </a:r>
            <a:r>
              <a:rPr lang="en-US" sz="1800" b="1" dirty="0" smtClean="0">
                <a:solidFill>
                  <a:srgbClr val="C00000"/>
                </a:solidFill>
              </a:rPr>
              <a:t>partially overlap</a:t>
            </a:r>
          </a:p>
          <a:p>
            <a:pPr marL="972000" lvl="2">
              <a:spcBef>
                <a:spcPts val="800"/>
              </a:spcBef>
              <a:buClr>
                <a:srgbClr val="C00000"/>
              </a:buClr>
              <a:buSzPct val="100000"/>
              <a:buFont typeface="Wingdings 3" panose="05040102010807070707" pitchFamily="18" charset="2"/>
              <a:buChar char=""/>
            </a:pPr>
            <a:r>
              <a:rPr lang="en-US" sz="1800" dirty="0"/>
              <a:t>Still, the </a:t>
            </a:r>
            <a:r>
              <a:rPr lang="en-US" sz="1800" dirty="0" smtClean="0"/>
              <a:t>new </a:t>
            </a:r>
            <a:r>
              <a:rPr lang="en-US" sz="1800" dirty="0"/>
              <a:t>index can </a:t>
            </a:r>
            <a:r>
              <a:rPr lang="en-US" sz="1800" dirty="0">
                <a:solidFill>
                  <a:srgbClr val="C00000"/>
                </a:solidFill>
              </a:rPr>
              <a:t>detect events</a:t>
            </a:r>
            <a:r>
              <a:rPr lang="en-US" sz="1800" dirty="0"/>
              <a:t> that influence consumer confidence but </a:t>
            </a:r>
            <a:r>
              <a:rPr lang="en-US" sz="1800" dirty="0" smtClean="0"/>
              <a:t>are </a:t>
            </a:r>
            <a:r>
              <a:rPr lang="en-US" sz="1800" dirty="0">
                <a:solidFill>
                  <a:srgbClr val="C00000"/>
                </a:solidFill>
              </a:rPr>
              <a:t>missed by the official survey</a:t>
            </a:r>
            <a:r>
              <a:rPr lang="en-US" sz="1800" dirty="0" smtClean="0"/>
              <a:t>, e.g. </a:t>
            </a:r>
            <a:r>
              <a:rPr lang="en-US" sz="1800" dirty="0"/>
              <a:t>the Central Italy earthquake of </a:t>
            </a:r>
            <a:r>
              <a:rPr lang="en-US" sz="1800" dirty="0" smtClean="0"/>
              <a:t>24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Aug. 2016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000" dirty="0" smtClean="0"/>
              <a:t>The </a:t>
            </a:r>
            <a:r>
              <a:rPr lang="en-US" sz="2000" b="1" dirty="0" smtClean="0"/>
              <a:t>‘Istat’ filter</a:t>
            </a:r>
            <a:r>
              <a:rPr lang="en-US" sz="2000" dirty="0" smtClean="0"/>
              <a:t> involves </a:t>
            </a:r>
            <a:r>
              <a:rPr lang="en-US" sz="2000" dirty="0" smtClean="0">
                <a:solidFill>
                  <a:srgbClr val="C00000"/>
                </a:solidFill>
              </a:rPr>
              <a:t>278 keywords</a:t>
            </a:r>
            <a:r>
              <a:rPr lang="en-US" sz="2000" dirty="0" smtClean="0"/>
              <a:t>. These have been derived from the </a:t>
            </a:r>
            <a:r>
              <a:rPr lang="en-US" sz="2000" dirty="0" smtClean="0">
                <a:solidFill>
                  <a:srgbClr val="C00000"/>
                </a:solidFill>
              </a:rPr>
              <a:t>Themes</a:t>
            </a:r>
            <a:r>
              <a:rPr lang="en-US" sz="2000" dirty="0" smtClean="0"/>
              <a:t> which can be used to browse </a:t>
            </a:r>
            <a:r>
              <a:rPr lang="en-US" sz="2000" dirty="0" smtClean="0">
                <a:solidFill>
                  <a:srgbClr val="C00000"/>
                </a:solidFill>
              </a:rPr>
              <a:t>Istat’s online data warehouse</a:t>
            </a:r>
            <a:r>
              <a:rPr lang="en-US" sz="2000" dirty="0" smtClean="0"/>
              <a:t> (I.stat)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/>
              <a:t>Messages sampled through the ‘Istat’ filter are meant to represent a </a:t>
            </a:r>
            <a:r>
              <a:rPr lang="en-US" sz="1800" dirty="0" smtClean="0">
                <a:solidFill>
                  <a:srgbClr val="C00000"/>
                </a:solidFill>
              </a:rPr>
              <a:t>small-scale model</a:t>
            </a:r>
            <a:r>
              <a:rPr lang="en-US" sz="1800" dirty="0" smtClean="0"/>
              <a:t> of the </a:t>
            </a:r>
            <a:r>
              <a:rPr lang="en-US" sz="1800" dirty="0" smtClean="0">
                <a:solidFill>
                  <a:srgbClr val="C00000"/>
                </a:solidFill>
              </a:rPr>
              <a:t>overall population</a:t>
            </a:r>
            <a:r>
              <a:rPr lang="en-US" sz="1800" dirty="0" smtClean="0"/>
              <a:t> of messages which are potentially relevant in the Official Statistics perspective</a:t>
            </a:r>
          </a:p>
          <a:p>
            <a:pPr marL="972000" lvl="2">
              <a:spcBef>
                <a:spcPts val="800"/>
              </a:spcBef>
              <a:buClr>
                <a:srgbClr val="C00000"/>
              </a:buClr>
              <a:buSzPct val="100000"/>
              <a:buFont typeface="Wingdings 3" panose="05040102010807070707" pitchFamily="18" charset="2"/>
              <a:buChar char=""/>
            </a:pPr>
            <a:r>
              <a:rPr lang="en-US" sz="1800" dirty="0" smtClean="0"/>
              <a:t>Allows to assess the </a:t>
            </a:r>
            <a:r>
              <a:rPr lang="en-US" sz="1800" dirty="0" smtClean="0">
                <a:solidFill>
                  <a:srgbClr val="C00000"/>
                </a:solidFill>
              </a:rPr>
              <a:t>performance</a:t>
            </a:r>
            <a:r>
              <a:rPr lang="en-US" sz="1800" dirty="0" smtClean="0"/>
              <a:t> of the ‘Social Mood on Economy’ filter by providing access to </a:t>
            </a:r>
            <a:r>
              <a:rPr lang="en-US" sz="1800" dirty="0" smtClean="0">
                <a:solidFill>
                  <a:srgbClr val="C00000"/>
                </a:solidFill>
              </a:rPr>
              <a:t>“unseen”</a:t>
            </a:r>
            <a:r>
              <a:rPr lang="en-US" sz="1800" dirty="0" smtClean="0"/>
              <a:t> messages, i.e. those that have been filtered out</a:t>
            </a:r>
          </a:p>
          <a:p>
            <a:pPr>
              <a:spcBef>
                <a:spcPts val="2400"/>
              </a:spcBef>
            </a:pPr>
            <a:r>
              <a:rPr lang="en-US" sz="2000" i="1" dirty="0" smtClean="0"/>
              <a:t>The rest of this presentation will focus on the Social Mood on Economy index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The Quest for Relevance: Filters  </a:t>
            </a:r>
            <a:r>
              <a:rPr lang="en-US" sz="2400" b="1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(2/2)</a:t>
            </a:r>
            <a:endParaRPr lang="en-US" sz="2400" b="1" dirty="0">
              <a:solidFill>
                <a:srgbClr val="23AFA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G:\PAPER_etc\Altro\ConfNazStat_2018\SME_June_2018_4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" y="651530"/>
            <a:ext cx="9129600" cy="53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e 14"/>
          <p:cNvSpPr/>
          <p:nvPr/>
        </p:nvSpPr>
        <p:spPr>
          <a:xfrm>
            <a:off x="5680991" y="4332157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6196081" y="3920006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438662" y="4499998"/>
            <a:ext cx="3198051" cy="1024502"/>
          </a:xfrm>
          <a:prstGeom prst="rect">
            <a:avLst/>
          </a:prstGeom>
          <a:solidFill>
            <a:srgbClr val="DDDDDD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marL="144000" lvl="0" indent="-1440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5150"/>
                </a:solidFill>
                <a:latin typeface="Arial Narrow" panose="020B0606020202030204" pitchFamily="34" charset="0"/>
              </a:rPr>
              <a:t>Renewal of </a:t>
            </a:r>
            <a:r>
              <a:rPr lang="en-US" b="1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‘Women's Option’ </a:t>
            </a:r>
            <a:r>
              <a:rPr lang="en-US" dirty="0" smtClean="0">
                <a:solidFill>
                  <a:srgbClr val="505150"/>
                </a:solidFill>
                <a:latin typeface="Arial Narrow" panose="020B0606020202030204" pitchFamily="34" charset="0"/>
              </a:rPr>
              <a:t>Retirement Opportunity</a:t>
            </a:r>
          </a:p>
          <a:p>
            <a:pPr marL="432000" lvl="2" indent="-288000">
              <a:spcBef>
                <a:spcPts val="400"/>
              </a:spcBef>
              <a:buFont typeface="Wingdings 3" panose="05040102010807070707" pitchFamily="18" charset="2"/>
              <a:buChar char="Æ"/>
            </a:pP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Rejected in 2018 Budget Law</a:t>
            </a:r>
            <a:r>
              <a:rPr lang="en-US" b="1" dirty="0">
                <a:solidFill>
                  <a:srgbClr val="505150"/>
                </a:solidFill>
                <a:latin typeface="Arial Narrow" panose="020B0606020202030204" pitchFamily="34" charset="0"/>
              </a:rPr>
              <a:t> </a:t>
            </a:r>
            <a:endParaRPr lang="en-US" dirty="0">
              <a:solidFill>
                <a:srgbClr val="505150"/>
              </a:solidFill>
              <a:latin typeface="Arial Narrow" panose="020B0606020202030204" pitchFamily="34" charset="0"/>
            </a:endParaRPr>
          </a:p>
          <a:p>
            <a:pPr lvl="0"/>
            <a:endParaRPr lang="en-US" dirty="0">
              <a:solidFill>
                <a:srgbClr val="505150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5216527" y="1865465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>
            <a:off x="5576520" y="1624339"/>
            <a:ext cx="216000" cy="216000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 rot="20555924">
            <a:off x="5633747" y="2151338"/>
            <a:ext cx="364125" cy="1800000"/>
          </a:xfrm>
          <a:prstGeom prst="downArrow">
            <a:avLst>
              <a:gd name="adj1" fmla="val 50000"/>
              <a:gd name="adj2" fmla="val 79040"/>
            </a:avLst>
          </a:prstGeom>
          <a:solidFill>
            <a:srgbClr val="DDDDDD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15487" y="25203"/>
            <a:ext cx="7713026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An Interesting Dynamic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93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7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PAPER_etc\Altro\ConfNazStat_2018\Comp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" y="853775"/>
            <a:ext cx="8938800" cy="51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605811" y="1363133"/>
            <a:ext cx="1368000" cy="403191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600075" y="1363133"/>
            <a:ext cx="3971925" cy="403191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6002863" y="1363133"/>
            <a:ext cx="2826000" cy="403191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986521" y="0"/>
            <a:ext cx="8147538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23AFA2"/>
                </a:solidFill>
                <a:latin typeface="Century Gothic" panose="020B0502020202020204" pitchFamily="34" charset="0"/>
              </a:rPr>
              <a:t>Social Mood on Economy vs Consumer Confidence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600074" y="5391150"/>
            <a:ext cx="8259525" cy="52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tangolo 41"/>
          <p:cNvSpPr/>
          <p:nvPr/>
        </p:nvSpPr>
        <p:spPr>
          <a:xfrm>
            <a:off x="608542" y="5457825"/>
            <a:ext cx="638175" cy="52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Mar 2016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275632" y="5457825"/>
            <a:ext cx="2034258" cy="524002"/>
            <a:chOff x="4275632" y="5457825"/>
            <a:chExt cx="2034258" cy="524002"/>
          </a:xfrm>
        </p:grpSpPr>
        <p:sp>
          <p:nvSpPr>
            <p:cNvPr id="47" name="Rettangolo 46"/>
            <p:cNvSpPr/>
            <p:nvPr/>
          </p:nvSpPr>
          <p:spPr>
            <a:xfrm>
              <a:off x="4275632" y="5457825"/>
              <a:ext cx="638175" cy="524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Mar 2017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5671715" y="5457825"/>
              <a:ext cx="638175" cy="524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Sep 2017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9" name="Rettangolo 48"/>
          <p:cNvSpPr/>
          <p:nvPr/>
        </p:nvSpPr>
        <p:spPr>
          <a:xfrm>
            <a:off x="8212666" y="5457825"/>
            <a:ext cx="638175" cy="524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smtClean="0">
                <a:solidFill>
                  <a:srgbClr val="C00000"/>
                </a:solidFill>
              </a:rPr>
              <a:t>Jun 2018 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9639" y="665278"/>
            <a:ext cx="7324723" cy="4235334"/>
          </a:xfrm>
        </p:spPr>
        <p:txBody>
          <a:bodyPr/>
          <a:lstStyle/>
          <a:p>
            <a:pPr lvl="0"/>
            <a:r>
              <a:rPr lang="en-US" sz="2400" dirty="0" smtClean="0"/>
              <a:t>A detailed analysis of the daily time series of the </a:t>
            </a:r>
            <a:r>
              <a:rPr lang="en-US" sz="2400" dirty="0" smtClean="0">
                <a:solidFill>
                  <a:srgbClr val="C00000"/>
                </a:solidFill>
              </a:rPr>
              <a:t>Social Mood on Economy index</a:t>
            </a:r>
            <a:r>
              <a:rPr lang="en-US" sz="2400" dirty="0" smtClean="0"/>
              <a:t> is currently being finalized</a:t>
            </a:r>
            <a:endParaRPr lang="en-US" sz="2000" dirty="0">
              <a:solidFill>
                <a:srgbClr val="C00000"/>
              </a:solidFill>
            </a:endParaRPr>
          </a:p>
          <a:p>
            <a:pPr lvl="0">
              <a:spcBef>
                <a:spcPts val="1800"/>
              </a:spcBef>
            </a:pPr>
            <a:r>
              <a:rPr lang="en-US" sz="2400" dirty="0" smtClean="0"/>
              <a:t>The new index has been accepted for publication as </a:t>
            </a:r>
            <a:r>
              <a:rPr lang="en-US" sz="2400" dirty="0">
                <a:solidFill>
                  <a:srgbClr val="C00000"/>
                </a:solidFill>
              </a:rPr>
              <a:t>Experimental </a:t>
            </a:r>
            <a:r>
              <a:rPr lang="en-US" sz="2400" dirty="0" smtClean="0">
                <a:solidFill>
                  <a:srgbClr val="C00000"/>
                </a:solidFill>
              </a:rPr>
              <a:t>Statistics</a:t>
            </a:r>
            <a:r>
              <a:rPr lang="en-US" sz="2400" dirty="0" smtClean="0"/>
              <a:t>…</a:t>
            </a:r>
          </a:p>
          <a:p>
            <a:pPr marL="0" lvl="0" indent="0">
              <a:spcBef>
                <a:spcPts val="1800"/>
              </a:spcBef>
              <a:buNone/>
            </a:pPr>
            <a:endParaRPr lang="en-US" sz="2400" dirty="0" smtClean="0"/>
          </a:p>
          <a:p>
            <a:pPr lvl="0">
              <a:spcBef>
                <a:spcPts val="2400"/>
              </a:spcBef>
            </a:pPr>
            <a:r>
              <a:rPr lang="en-US" sz="2400" dirty="0" smtClean="0"/>
              <a:t>…and will </a:t>
            </a:r>
            <a:r>
              <a:rPr lang="en-US" sz="2400" dirty="0"/>
              <a:t>be disseminated </a:t>
            </a:r>
            <a:r>
              <a:rPr lang="en-US" sz="2400" dirty="0" smtClean="0"/>
              <a:t>soon through </a:t>
            </a:r>
            <a:r>
              <a:rPr lang="en-US" sz="2400" dirty="0"/>
              <a:t>a </a:t>
            </a:r>
            <a:r>
              <a:rPr lang="en-US" sz="2400" dirty="0" smtClean="0"/>
              <a:t>dedicated page of Istat’s website   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000" b="1" dirty="0" smtClean="0"/>
              <a:t>Stay tuned!</a:t>
            </a:r>
          </a:p>
          <a:p>
            <a:pPr lvl="1">
              <a:spcBef>
                <a:spcPts val="600"/>
              </a:spcBef>
            </a:pPr>
            <a:r>
              <a:rPr lang="en-US" sz="2000" b="1" dirty="0" smtClean="0"/>
              <a:t>Please let us know your opinion!</a:t>
            </a:r>
            <a:endParaRPr lang="en-US" sz="2000" dirty="0"/>
          </a:p>
          <a:p>
            <a:pPr marL="0" indent="0">
              <a:buNone/>
            </a:pPr>
            <a:endParaRPr lang="en-US" sz="16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476251" y="4805022"/>
            <a:ext cx="81914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Conclusion</a:t>
            </a:r>
            <a:endParaRPr lang="en-US" sz="3200" b="1" dirty="0"/>
          </a:p>
        </p:txBody>
      </p:sp>
      <p:pic>
        <p:nvPicPr>
          <p:cNvPr id="10" name="Immagine 9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4" t="32336" r="7077" b="47560"/>
          <a:stretch/>
        </p:blipFill>
        <p:spPr>
          <a:xfrm>
            <a:off x="4431338" y="2032269"/>
            <a:ext cx="1186249" cy="12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3134199" y="1745234"/>
            <a:ext cx="1917239" cy="830997"/>
            <a:chOff x="3134199" y="1694432"/>
            <a:chExt cx="1917239" cy="830997"/>
          </a:xfrm>
        </p:grpSpPr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99" y="1777746"/>
              <a:ext cx="664369" cy="664369"/>
            </a:xfrm>
            <a:prstGeom prst="rect">
              <a:avLst/>
            </a:prstGeom>
          </p:spPr>
        </p:pic>
        <p:sp>
          <p:nvSpPr>
            <p:cNvPr id="52" name="CasellaDiTesto 51"/>
            <p:cNvSpPr txBox="1"/>
            <p:nvPr/>
          </p:nvSpPr>
          <p:spPr>
            <a:xfrm>
              <a:off x="3754405" y="1694432"/>
              <a:ext cx="12970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5F5F5F"/>
                  </a:solidFill>
                  <a:latin typeface="Calibri" panose="020F0502020204030204" pitchFamily="34" charset="0"/>
                </a:rPr>
                <a:t>‘Social Mood</a:t>
              </a:r>
            </a:p>
            <a:p>
              <a:r>
                <a:rPr lang="en-US" sz="1600" dirty="0" smtClean="0">
                  <a:solidFill>
                    <a:srgbClr val="5F5F5F"/>
                  </a:solidFill>
                  <a:latin typeface="Calibri" panose="020F0502020204030204" pitchFamily="34" charset="0"/>
                </a:rPr>
                <a:t>on Economy’</a:t>
              </a:r>
            </a:p>
            <a:p>
              <a:r>
                <a:rPr lang="en-US" sz="1600" dirty="0" smtClean="0">
                  <a:solidFill>
                    <a:srgbClr val="5F5F5F"/>
                  </a:solidFill>
                  <a:latin typeface="Calibri" panose="020F0502020204030204" pitchFamily="34" charset="0"/>
                </a:rPr>
                <a:t>Filter</a:t>
              </a:r>
              <a:endParaRPr lang="en-US" sz="1600" dirty="0">
                <a:solidFill>
                  <a:srgbClr val="5F5F5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299935" y="707848"/>
            <a:ext cx="1909245" cy="1016318"/>
            <a:chOff x="776008" y="694499"/>
            <a:chExt cx="1909245" cy="1016318"/>
          </a:xfrm>
        </p:grpSpPr>
        <p:pic>
          <p:nvPicPr>
            <p:cNvPr id="54" name="Immagin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08" y="694499"/>
              <a:ext cx="1356836" cy="1016318"/>
            </a:xfrm>
            <a:prstGeom prst="rect">
              <a:avLst/>
            </a:prstGeom>
          </p:spPr>
        </p:pic>
        <p:sp>
          <p:nvSpPr>
            <p:cNvPr id="55" name="CasellaDiTesto 54"/>
            <p:cNvSpPr txBox="1"/>
            <p:nvPr/>
          </p:nvSpPr>
          <p:spPr>
            <a:xfrm>
              <a:off x="1791134" y="787159"/>
              <a:ext cx="894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Twitter</a:t>
              </a:r>
            </a:p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Public</a:t>
              </a:r>
            </a:p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Stream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ettangolo arrotondato 55"/>
            <p:cNvSpPr/>
            <p:nvPr/>
          </p:nvSpPr>
          <p:spPr>
            <a:xfrm>
              <a:off x="932154" y="721133"/>
              <a:ext cx="1753099" cy="923657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439296" y="2162006"/>
            <a:ext cx="1683791" cy="938390"/>
            <a:chOff x="941032" y="1964506"/>
            <a:chExt cx="1683791" cy="938390"/>
          </a:xfrm>
        </p:grpSpPr>
        <p:pic>
          <p:nvPicPr>
            <p:cNvPr id="58" name="Immagine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16" y="2028402"/>
              <a:ext cx="673418" cy="830104"/>
            </a:xfrm>
            <a:prstGeom prst="rect">
              <a:avLst/>
            </a:prstGeom>
          </p:spPr>
        </p:pic>
        <p:sp>
          <p:nvSpPr>
            <p:cNvPr id="59" name="CasellaDiTesto 58"/>
            <p:cNvSpPr txBox="1"/>
            <p:nvPr/>
          </p:nvSpPr>
          <p:spPr>
            <a:xfrm>
              <a:off x="1732994" y="2274177"/>
              <a:ext cx="882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Filtering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ttangolo arrotondato 59"/>
            <p:cNvSpPr/>
            <p:nvPr/>
          </p:nvSpPr>
          <p:spPr>
            <a:xfrm>
              <a:off x="941032" y="1964506"/>
              <a:ext cx="1683791" cy="938390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373374" y="3639948"/>
            <a:ext cx="1780123" cy="1143900"/>
            <a:chOff x="631630" y="3810174"/>
            <a:chExt cx="1780123" cy="1143900"/>
          </a:xfrm>
        </p:grpSpPr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06" y="3877446"/>
              <a:ext cx="1055370" cy="693420"/>
            </a:xfrm>
            <a:prstGeom prst="rect">
              <a:avLst/>
            </a:prstGeom>
          </p:spPr>
        </p:pic>
        <p:sp>
          <p:nvSpPr>
            <p:cNvPr id="63" name="CasellaDiTesto 62"/>
            <p:cNvSpPr txBox="1"/>
            <p:nvPr/>
          </p:nvSpPr>
          <p:spPr>
            <a:xfrm>
              <a:off x="656776" y="4570866"/>
              <a:ext cx="1746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Sentiment Scoring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Rettangolo arrotondato 63"/>
            <p:cNvSpPr/>
            <p:nvPr/>
          </p:nvSpPr>
          <p:spPr>
            <a:xfrm>
              <a:off x="631630" y="3810174"/>
              <a:ext cx="1780123" cy="1143900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3029390" y="4579390"/>
            <a:ext cx="1676401" cy="1479228"/>
            <a:chOff x="2952089" y="2902896"/>
            <a:chExt cx="1676401" cy="1479228"/>
          </a:xfrm>
        </p:grpSpPr>
        <p:pic>
          <p:nvPicPr>
            <p:cNvPr id="66" name="Immagine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074" y="3172245"/>
              <a:ext cx="1163165" cy="1141159"/>
            </a:xfrm>
            <a:prstGeom prst="rect">
              <a:avLst/>
            </a:prstGeom>
          </p:spPr>
        </p:pic>
        <p:sp>
          <p:nvSpPr>
            <p:cNvPr id="67" name="CasellaDiTesto 66"/>
            <p:cNvSpPr txBox="1"/>
            <p:nvPr/>
          </p:nvSpPr>
          <p:spPr>
            <a:xfrm>
              <a:off x="3338899" y="2929530"/>
              <a:ext cx="1064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Clustering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Rettangolo arrotondato 67"/>
            <p:cNvSpPr/>
            <p:nvPr/>
          </p:nvSpPr>
          <p:spPr>
            <a:xfrm>
              <a:off x="2952089" y="2902896"/>
              <a:ext cx="1676401" cy="1479228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uppo 68"/>
          <p:cNvGrpSpPr/>
          <p:nvPr/>
        </p:nvGrpSpPr>
        <p:grpSpPr>
          <a:xfrm>
            <a:off x="5681597" y="4543189"/>
            <a:ext cx="1660125" cy="1551629"/>
            <a:chOff x="4918229" y="4391002"/>
            <a:chExt cx="1660125" cy="1551629"/>
          </a:xfrm>
        </p:grpSpPr>
        <p:pic>
          <p:nvPicPr>
            <p:cNvPr id="70" name="Immagine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529" y="4573577"/>
              <a:ext cx="1089524" cy="72495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1" name="CasellaDiTesto 70"/>
            <p:cNvSpPr txBox="1"/>
            <p:nvPr/>
          </p:nvSpPr>
          <p:spPr>
            <a:xfrm>
              <a:off x="5113042" y="5342150"/>
              <a:ext cx="1303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Daily Index</a:t>
              </a:r>
            </a:p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Computation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Rettangolo arrotondato 71"/>
            <p:cNvSpPr/>
            <p:nvPr/>
          </p:nvSpPr>
          <p:spPr>
            <a:xfrm>
              <a:off x="4918229" y="4391002"/>
              <a:ext cx="1660125" cy="1551629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uppo 72"/>
          <p:cNvGrpSpPr/>
          <p:nvPr/>
        </p:nvGrpSpPr>
        <p:grpSpPr>
          <a:xfrm>
            <a:off x="6959630" y="2284433"/>
            <a:ext cx="1975140" cy="1371439"/>
            <a:chOff x="6405124" y="2271071"/>
            <a:chExt cx="1975140" cy="1371439"/>
          </a:xfrm>
        </p:grpSpPr>
        <p:pic>
          <p:nvPicPr>
            <p:cNvPr id="74" name="Immagine 7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05124" y="2271071"/>
              <a:ext cx="1905000" cy="1263650"/>
            </a:xfrm>
            <a:prstGeom prst="rect">
              <a:avLst/>
            </a:prstGeom>
          </p:spPr>
        </p:pic>
        <p:sp>
          <p:nvSpPr>
            <p:cNvPr id="75" name="CasellaDiTesto 74"/>
            <p:cNvSpPr txBox="1"/>
            <p:nvPr/>
          </p:nvSpPr>
          <p:spPr>
            <a:xfrm>
              <a:off x="6491064" y="3268084"/>
              <a:ext cx="188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Surveillance System</a:t>
              </a:r>
            </a:p>
          </p:txBody>
        </p:sp>
        <p:sp>
          <p:nvSpPr>
            <p:cNvPr id="76" name="Rettangolo arrotondato 75"/>
            <p:cNvSpPr/>
            <p:nvPr/>
          </p:nvSpPr>
          <p:spPr>
            <a:xfrm>
              <a:off x="6423765" y="2455679"/>
              <a:ext cx="1956499" cy="1186831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Freccia in giù 76"/>
          <p:cNvSpPr/>
          <p:nvPr/>
        </p:nvSpPr>
        <p:spPr>
          <a:xfrm>
            <a:off x="1117586" y="1768556"/>
            <a:ext cx="353845" cy="288381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ccia in giù 77"/>
          <p:cNvSpPr/>
          <p:nvPr/>
        </p:nvSpPr>
        <p:spPr>
          <a:xfrm>
            <a:off x="1117586" y="3215091"/>
            <a:ext cx="353845" cy="288381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ccia in giù 78"/>
          <p:cNvSpPr/>
          <p:nvPr/>
        </p:nvSpPr>
        <p:spPr>
          <a:xfrm rot="18200059">
            <a:off x="2395372" y="4728769"/>
            <a:ext cx="353845" cy="288381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onnettore 2 79"/>
          <p:cNvCxnSpPr/>
          <p:nvPr/>
        </p:nvCxnSpPr>
        <p:spPr>
          <a:xfrm flipH="1">
            <a:off x="2347714" y="2234780"/>
            <a:ext cx="697333" cy="423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3164536" y="3123338"/>
            <a:ext cx="1969438" cy="858906"/>
            <a:chOff x="3164536" y="3072536"/>
            <a:chExt cx="1969438" cy="858906"/>
          </a:xfrm>
        </p:grpSpPr>
        <p:pic>
          <p:nvPicPr>
            <p:cNvPr id="85" name="Immagine 84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536" y="3072536"/>
              <a:ext cx="968121" cy="754380"/>
            </a:xfrm>
            <a:prstGeom prst="rect">
              <a:avLst/>
            </a:prstGeom>
          </p:spPr>
        </p:pic>
        <p:sp>
          <p:nvSpPr>
            <p:cNvPr id="83" name="CasellaDiTesto 82"/>
            <p:cNvSpPr txBox="1"/>
            <p:nvPr/>
          </p:nvSpPr>
          <p:spPr>
            <a:xfrm>
              <a:off x="4070975" y="3100445"/>
              <a:ext cx="1062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Italian</a:t>
              </a:r>
            </a:p>
            <a:p>
              <a:r>
                <a:rPr lang="en-US" sz="1600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Sentiment</a:t>
              </a:r>
            </a:p>
            <a:p>
              <a:r>
                <a:rPr lang="en-US" sz="1600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Lexicon</a:t>
              </a:r>
            </a:p>
          </p:txBody>
        </p:sp>
      </p:grpSp>
      <p:cxnSp>
        <p:nvCxnSpPr>
          <p:cNvPr id="86" name="Connettore 2 85"/>
          <p:cNvCxnSpPr/>
          <p:nvPr/>
        </p:nvCxnSpPr>
        <p:spPr>
          <a:xfrm flipH="1">
            <a:off x="2354603" y="3638711"/>
            <a:ext cx="697333" cy="423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ccia in giù 86"/>
          <p:cNvSpPr/>
          <p:nvPr/>
        </p:nvSpPr>
        <p:spPr>
          <a:xfrm rot="16200000">
            <a:off x="5018707" y="5120972"/>
            <a:ext cx="353845" cy="288381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ccia circolare a destra 87"/>
          <p:cNvSpPr/>
          <p:nvPr/>
        </p:nvSpPr>
        <p:spPr>
          <a:xfrm rot="2286422" flipV="1">
            <a:off x="6153395" y="3205250"/>
            <a:ext cx="385707" cy="1146302"/>
          </a:xfrm>
          <a:prstGeom prst="curvedRightArrow">
            <a:avLst>
              <a:gd name="adj1" fmla="val 41797"/>
              <a:gd name="adj2" fmla="val 86351"/>
              <a:gd name="adj3" fmla="val 43150"/>
            </a:avLst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Freccia circolare a destra 88"/>
          <p:cNvSpPr/>
          <p:nvPr/>
        </p:nvSpPr>
        <p:spPr>
          <a:xfrm rot="1922266" flipH="1">
            <a:off x="7963768" y="3825873"/>
            <a:ext cx="385707" cy="1146302"/>
          </a:xfrm>
          <a:prstGeom prst="curvedRightArrow">
            <a:avLst>
              <a:gd name="adj1" fmla="val 41797"/>
              <a:gd name="adj2" fmla="val 86351"/>
              <a:gd name="adj3" fmla="val 43150"/>
            </a:avLst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0" name="Gruppo 89"/>
          <p:cNvGrpSpPr/>
          <p:nvPr/>
        </p:nvGrpSpPr>
        <p:grpSpPr>
          <a:xfrm>
            <a:off x="6511659" y="3873742"/>
            <a:ext cx="1496303" cy="1014597"/>
            <a:chOff x="6511659" y="3822940"/>
            <a:chExt cx="1496303" cy="1014597"/>
          </a:xfrm>
        </p:grpSpPr>
        <p:sp>
          <p:nvSpPr>
            <p:cNvPr id="91" name="Ovale 90"/>
            <p:cNvSpPr/>
            <p:nvPr/>
          </p:nvSpPr>
          <p:spPr>
            <a:xfrm>
              <a:off x="6902676" y="4758337"/>
              <a:ext cx="72000" cy="7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allout 1 91"/>
            <p:cNvSpPr/>
            <p:nvPr/>
          </p:nvSpPr>
          <p:spPr>
            <a:xfrm>
              <a:off x="6511659" y="3822940"/>
              <a:ext cx="1496303" cy="476598"/>
            </a:xfrm>
            <a:prstGeom prst="borderCallout1">
              <a:avLst>
                <a:gd name="adj1" fmla="val 100710"/>
                <a:gd name="adj2" fmla="val 48441"/>
                <a:gd name="adj3" fmla="val 181421"/>
                <a:gd name="adj4" fmla="val 35592"/>
              </a:avLst>
            </a:prstGeom>
            <a:noFill/>
            <a:ln w="12700">
              <a:solidFill>
                <a:srgbClr val="FF0000"/>
              </a:solidFill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Outlier Detection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and Imputation</a:t>
              </a:r>
            </a:p>
          </p:txBody>
        </p:sp>
      </p:grpSp>
      <p:sp>
        <p:nvSpPr>
          <p:cNvPr id="94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Processing Pipeline at a Glance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65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Data Collection and Storage</a:t>
            </a:r>
            <a:endParaRPr lang="en-US" sz="3200" b="1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06000" y="711764"/>
            <a:ext cx="8532000" cy="5434473"/>
          </a:xfrm>
        </p:spPr>
        <p:txBody>
          <a:bodyPr/>
          <a:lstStyle/>
          <a:p>
            <a:r>
              <a:rPr lang="en-US" sz="2000" b="1" dirty="0" smtClean="0"/>
              <a:t>Data Collection Technique</a:t>
            </a:r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We exploit </a:t>
            </a:r>
            <a:r>
              <a:rPr lang="en-US" sz="1800" dirty="0" smtClean="0">
                <a:solidFill>
                  <a:srgbClr val="C00000"/>
                </a:solidFill>
              </a:rPr>
              <a:t>Twitter’s </a:t>
            </a:r>
            <a:r>
              <a:rPr lang="en-US" sz="1800" dirty="0">
                <a:solidFill>
                  <a:srgbClr val="C00000"/>
                </a:solidFill>
              </a:rPr>
              <a:t>Streaming API</a:t>
            </a:r>
            <a:r>
              <a:rPr lang="en-US" sz="1800" dirty="0"/>
              <a:t> </a:t>
            </a:r>
            <a:r>
              <a:rPr lang="en-US" sz="1800" dirty="0" smtClean="0"/>
              <a:t>to </a:t>
            </a:r>
            <a:r>
              <a:rPr lang="en-US" sz="1800" dirty="0"/>
              <a:t>get low latency access to Twitter’s </a:t>
            </a:r>
            <a:r>
              <a:rPr lang="en-US" sz="1800" dirty="0" smtClean="0"/>
              <a:t>firehose and collect samples of </a:t>
            </a:r>
            <a:r>
              <a:rPr lang="en-US" sz="1800" dirty="0">
                <a:solidFill>
                  <a:srgbClr val="C00000"/>
                </a:solidFill>
              </a:rPr>
              <a:t>public </a:t>
            </a:r>
            <a:r>
              <a:rPr lang="en-US" sz="1800" dirty="0" smtClean="0">
                <a:solidFill>
                  <a:srgbClr val="C00000"/>
                </a:solidFill>
              </a:rPr>
              <a:t>tweets</a:t>
            </a:r>
            <a:endParaRPr lang="en-US" sz="1800" dirty="0" smtClean="0"/>
          </a:p>
          <a:p>
            <a:pPr lvl="0">
              <a:spcBef>
                <a:spcPts val="1800"/>
              </a:spcBef>
            </a:pPr>
            <a:r>
              <a:rPr lang="en-US" sz="2000" b="1" dirty="0" smtClean="0"/>
              <a:t>Target Population</a:t>
            </a:r>
            <a:endParaRPr lang="en-US" sz="2000" b="1" dirty="0"/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Public tweets </a:t>
            </a:r>
            <a:r>
              <a:rPr lang="en-US" sz="1800" dirty="0"/>
              <a:t>whose text </a:t>
            </a:r>
            <a:r>
              <a:rPr lang="en-US" sz="1800" dirty="0" smtClean="0"/>
              <a:t>matches </a:t>
            </a:r>
            <a:r>
              <a:rPr lang="en-US" sz="1800" dirty="0" smtClean="0">
                <a:solidFill>
                  <a:srgbClr val="C00000"/>
                </a:solidFill>
              </a:rPr>
              <a:t>at </a:t>
            </a:r>
            <a:r>
              <a:rPr lang="en-US" sz="1800" dirty="0">
                <a:solidFill>
                  <a:srgbClr val="C00000"/>
                </a:solidFill>
              </a:rPr>
              <a:t>least one keyword</a:t>
            </a:r>
            <a:r>
              <a:rPr lang="en-US" sz="1800" dirty="0"/>
              <a:t> </a:t>
            </a:r>
            <a:r>
              <a:rPr lang="en-US" sz="1800" dirty="0" smtClean="0"/>
              <a:t>belonging to the filter</a:t>
            </a:r>
          </a:p>
          <a:p>
            <a:pPr lvl="0">
              <a:spcBef>
                <a:spcPts val="1800"/>
              </a:spcBef>
            </a:pPr>
            <a:r>
              <a:rPr lang="en-US" sz="2000" b="1" dirty="0" smtClean="0"/>
              <a:t>Sampling Design</a:t>
            </a:r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The sampling algorithm is a </a:t>
            </a:r>
            <a:r>
              <a:rPr lang="en-US" sz="1800" dirty="0" smtClean="0">
                <a:solidFill>
                  <a:srgbClr val="C00000"/>
                </a:solidFill>
              </a:rPr>
              <a:t>black box</a:t>
            </a:r>
            <a:r>
              <a:rPr lang="en-US" sz="1800" dirty="0" smtClean="0"/>
              <a:t>, as it is entirely controlled by Twitter’s Streaming API. </a:t>
            </a:r>
            <a:r>
              <a:rPr lang="en-US" sz="1800" dirty="0" smtClean="0">
                <a:solidFill>
                  <a:srgbClr val="C00000"/>
                </a:solidFill>
              </a:rPr>
              <a:t>At most a 1%</a:t>
            </a:r>
            <a:r>
              <a:rPr lang="en-US" sz="1800" dirty="0" smtClean="0"/>
              <a:t> of all the tweets produced on Twitter at a given time can be sampled</a:t>
            </a:r>
          </a:p>
          <a:p>
            <a:pPr lvl="0">
              <a:spcBef>
                <a:spcPts val="1800"/>
              </a:spcBef>
            </a:pPr>
            <a:r>
              <a:rPr lang="en-US" sz="2000" b="1" dirty="0" smtClean="0"/>
              <a:t>Data Format</a:t>
            </a:r>
            <a:endParaRPr lang="en-US" sz="2000" b="1" dirty="0"/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/>
              <a:t>Twitter’s Streaming API returns data in </a:t>
            </a:r>
            <a:r>
              <a:rPr lang="en-US" sz="1800" dirty="0">
                <a:solidFill>
                  <a:srgbClr val="C00000"/>
                </a:solidFill>
              </a:rPr>
              <a:t>JSON</a:t>
            </a:r>
            <a:r>
              <a:rPr lang="en-US" sz="1800" dirty="0"/>
              <a:t> format  </a:t>
            </a:r>
            <a:endParaRPr lang="en-US" sz="1800" dirty="0" smtClean="0"/>
          </a:p>
          <a:p>
            <a:pPr lvl="0">
              <a:spcBef>
                <a:spcPts val="1800"/>
              </a:spcBef>
            </a:pPr>
            <a:r>
              <a:rPr lang="en-US" sz="2000" b="1" dirty="0"/>
              <a:t>Data </a:t>
            </a:r>
            <a:r>
              <a:rPr lang="en-US" sz="2000" b="1" dirty="0" smtClean="0"/>
              <a:t>Staging and Storage</a:t>
            </a:r>
            <a:endParaRPr lang="en-US" sz="2000" b="1" dirty="0"/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/>
              <a:t>We temporarily </a:t>
            </a:r>
            <a:r>
              <a:rPr lang="en-US" sz="1800" dirty="0" smtClean="0"/>
              <a:t>store gathered JSON </a:t>
            </a:r>
            <a:r>
              <a:rPr lang="en-US" sz="1800" dirty="0"/>
              <a:t>data </a:t>
            </a:r>
            <a:r>
              <a:rPr lang="en-US" sz="1800" dirty="0" smtClean="0"/>
              <a:t>as </a:t>
            </a:r>
            <a:r>
              <a:rPr lang="en-US" sz="1800" dirty="0"/>
              <a:t>text files inside a </a:t>
            </a:r>
            <a:r>
              <a:rPr lang="en-US" sz="1800" dirty="0">
                <a:solidFill>
                  <a:srgbClr val="C00000"/>
                </a:solidFill>
              </a:rPr>
              <a:t>staging area</a:t>
            </a:r>
            <a:r>
              <a:rPr lang="en-US" sz="1800" dirty="0"/>
              <a:t> residing on a </a:t>
            </a:r>
            <a:r>
              <a:rPr lang="en-US" sz="1800" dirty="0" smtClean="0"/>
              <a:t>server. Then </a:t>
            </a:r>
            <a:r>
              <a:rPr lang="en-US" sz="1800" dirty="0"/>
              <a:t>we periodically </a:t>
            </a:r>
            <a:r>
              <a:rPr lang="en-US" sz="1800" dirty="0" smtClean="0"/>
              <a:t>load bunches of tweets into </a:t>
            </a:r>
            <a:r>
              <a:rPr lang="en-US" sz="1800" dirty="0"/>
              <a:t>an </a:t>
            </a:r>
            <a:r>
              <a:rPr lang="en-US" sz="1800" dirty="0">
                <a:solidFill>
                  <a:srgbClr val="C00000"/>
                </a:solidFill>
              </a:rPr>
              <a:t>Oracle </a:t>
            </a:r>
            <a:r>
              <a:rPr lang="en-US" sz="1800" dirty="0" smtClean="0">
                <a:solidFill>
                  <a:srgbClr val="C00000"/>
                </a:solidFill>
              </a:rPr>
              <a:t>DB</a:t>
            </a:r>
            <a:r>
              <a:rPr lang="en-US" sz="1800" dirty="0" smtClean="0"/>
              <a:t> (and remove the corresponding files from the staging area)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74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06000" y="656730"/>
            <a:ext cx="8532000" cy="5544540"/>
          </a:xfrm>
        </p:spPr>
        <p:txBody>
          <a:bodyPr/>
          <a:lstStyle/>
          <a:p>
            <a:pPr lvl="0"/>
            <a:r>
              <a:rPr lang="en-US" sz="2000" b="1" dirty="0"/>
              <a:t>Process Granularity</a:t>
            </a:r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/>
              <a:t>To compute </a:t>
            </a:r>
            <a:r>
              <a:rPr lang="en-US" sz="1800" dirty="0">
                <a:solidFill>
                  <a:srgbClr val="C00000"/>
                </a:solidFill>
              </a:rPr>
              <a:t>daily index values</a:t>
            </a:r>
            <a:r>
              <a:rPr lang="en-US" sz="1800" dirty="0"/>
              <a:t>, </a:t>
            </a:r>
            <a:r>
              <a:rPr lang="en-US" sz="1800" dirty="0" smtClean="0"/>
              <a:t>we process all </a:t>
            </a:r>
            <a:r>
              <a:rPr lang="en-US" sz="1800" dirty="0"/>
              <a:t>the tweets collected in a </a:t>
            </a:r>
            <a:r>
              <a:rPr lang="en-US" sz="1800" dirty="0">
                <a:solidFill>
                  <a:srgbClr val="C00000"/>
                </a:solidFill>
              </a:rPr>
              <a:t>single </a:t>
            </a:r>
            <a:r>
              <a:rPr lang="en-US" sz="1800" dirty="0" smtClean="0">
                <a:solidFill>
                  <a:srgbClr val="C00000"/>
                </a:solidFill>
              </a:rPr>
              <a:t>day</a:t>
            </a:r>
            <a:r>
              <a:rPr lang="en-US" sz="1800" dirty="0"/>
              <a:t> </a:t>
            </a:r>
            <a:r>
              <a:rPr lang="en-US" sz="1800" dirty="0" smtClean="0"/>
              <a:t>as </a:t>
            </a:r>
            <a:r>
              <a:rPr lang="en-US" sz="1800" dirty="0"/>
              <a:t>a </a:t>
            </a:r>
            <a:r>
              <a:rPr lang="en-US" sz="1800" dirty="0">
                <a:solidFill>
                  <a:srgbClr val="C00000"/>
                </a:solidFill>
              </a:rPr>
              <a:t>single block</a:t>
            </a:r>
          </a:p>
          <a:p>
            <a:pPr lvl="0">
              <a:spcBef>
                <a:spcPts val="1800"/>
              </a:spcBef>
            </a:pPr>
            <a:r>
              <a:rPr lang="en-US" sz="2000" b="1" dirty="0" smtClean="0"/>
              <a:t>Input Data</a:t>
            </a:r>
            <a:endParaRPr lang="en-US" sz="2000" b="1" dirty="0"/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We </a:t>
            </a:r>
            <a:r>
              <a:rPr lang="en-US" sz="1800" dirty="0" smtClean="0">
                <a:solidFill>
                  <a:srgbClr val="C00000"/>
                </a:solidFill>
              </a:rPr>
              <a:t>only</a:t>
            </a:r>
            <a:r>
              <a:rPr lang="en-US" sz="1800" dirty="0" smtClean="0"/>
              <a:t> analyze </a:t>
            </a:r>
            <a:r>
              <a:rPr lang="en-US" sz="1800" dirty="0" smtClean="0">
                <a:solidFill>
                  <a:srgbClr val="C00000"/>
                </a:solidFill>
              </a:rPr>
              <a:t>the </a:t>
            </a:r>
            <a:r>
              <a:rPr lang="en-US" sz="1800" dirty="0">
                <a:solidFill>
                  <a:srgbClr val="C00000"/>
                </a:solidFill>
              </a:rPr>
              <a:t>textual content</a:t>
            </a:r>
            <a:r>
              <a:rPr lang="en-US" sz="1800" dirty="0"/>
              <a:t> of the </a:t>
            </a:r>
            <a:r>
              <a:rPr lang="en-US" sz="1800" dirty="0" smtClean="0"/>
              <a:t>tweets. (No information about users is ever accessed: </a:t>
            </a:r>
            <a:r>
              <a:rPr lang="en-US" sz="1800" dirty="0"/>
              <a:t>the index only uses </a:t>
            </a:r>
            <a:r>
              <a:rPr lang="en-US" sz="1800" i="1" dirty="0"/>
              <a:t>unlinked</a:t>
            </a:r>
            <a:r>
              <a:rPr lang="en-US" sz="1800" dirty="0"/>
              <a:t> </a:t>
            </a:r>
            <a:r>
              <a:rPr lang="en-US" sz="1800" i="1" dirty="0"/>
              <a:t>anonymized</a:t>
            </a:r>
            <a:r>
              <a:rPr lang="en-US" sz="1800" dirty="0"/>
              <a:t> </a:t>
            </a:r>
            <a:r>
              <a:rPr lang="en-US" sz="1800" dirty="0" smtClean="0"/>
              <a:t>data)</a:t>
            </a:r>
          </a:p>
          <a:p>
            <a:pPr lvl="0">
              <a:spcBef>
                <a:spcPts val="1800"/>
              </a:spcBef>
            </a:pPr>
            <a:r>
              <a:rPr lang="en-US" sz="2000" b="1" dirty="0" smtClean="0"/>
              <a:t>Text Cleaning and Normalization</a:t>
            </a:r>
            <a:endParaRPr lang="en-US" sz="2000" b="1" dirty="0"/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We perform standard NLP </a:t>
            </a:r>
            <a:r>
              <a:rPr lang="en-US" sz="1800" dirty="0" smtClean="0">
                <a:solidFill>
                  <a:srgbClr val="C00000"/>
                </a:solidFill>
              </a:rPr>
              <a:t>pre-processing</a:t>
            </a:r>
            <a:r>
              <a:rPr lang="en-US" sz="1800" dirty="0" smtClean="0"/>
              <a:t> steps: </a:t>
            </a:r>
            <a:r>
              <a:rPr lang="en-US" sz="1800" dirty="0"/>
              <a:t>(</a:t>
            </a:r>
            <a:r>
              <a:rPr lang="en-US" sz="1800" dirty="0" smtClean="0"/>
              <a:t>i) convert </a:t>
            </a:r>
            <a:r>
              <a:rPr lang="en-US" sz="1800" dirty="0"/>
              <a:t>to lowercase</a:t>
            </a:r>
            <a:r>
              <a:rPr lang="en-US" sz="1800" dirty="0" smtClean="0"/>
              <a:t>,</a:t>
            </a:r>
          </a:p>
          <a:p>
            <a:pPr marL="741600" lvl="1" indent="0">
              <a:spcBef>
                <a:spcPts val="0"/>
              </a:spcBef>
              <a:buClr>
                <a:srgbClr val="505150"/>
              </a:buClr>
              <a:buNone/>
            </a:pPr>
            <a:r>
              <a:rPr lang="en-US" sz="1800" dirty="0" smtClean="0"/>
              <a:t>(</a:t>
            </a:r>
            <a:r>
              <a:rPr lang="en-US" sz="1800" dirty="0"/>
              <a:t>ii) </a:t>
            </a:r>
            <a:r>
              <a:rPr lang="en-US" sz="1800" dirty="0" smtClean="0"/>
              <a:t>tokenize </a:t>
            </a:r>
            <a:r>
              <a:rPr lang="en-US" sz="1800" dirty="0"/>
              <a:t>running text into words, (iii) </a:t>
            </a:r>
            <a:r>
              <a:rPr lang="en-US" sz="1800" dirty="0" smtClean="0"/>
              <a:t>apply basic </a:t>
            </a:r>
            <a:r>
              <a:rPr lang="en-US" sz="1800" dirty="0"/>
              <a:t>orthographic </a:t>
            </a:r>
            <a:r>
              <a:rPr lang="en-US" sz="1800" dirty="0" smtClean="0"/>
              <a:t>repairs,</a:t>
            </a:r>
          </a:p>
          <a:p>
            <a:pPr marL="741600" lvl="1" indent="0">
              <a:spcBef>
                <a:spcPts val="0"/>
              </a:spcBef>
              <a:buClr>
                <a:srgbClr val="505150"/>
              </a:buClr>
              <a:buNone/>
            </a:pPr>
            <a:r>
              <a:rPr lang="en-US" sz="1800" dirty="0" smtClean="0"/>
              <a:t>(</a:t>
            </a:r>
            <a:r>
              <a:rPr lang="en-US" sz="1800" dirty="0"/>
              <a:t>iv) </a:t>
            </a:r>
            <a:r>
              <a:rPr lang="en-US" sz="1800" dirty="0" smtClean="0"/>
              <a:t>remove </a:t>
            </a:r>
            <a:r>
              <a:rPr lang="en-US" sz="1800" dirty="0"/>
              <a:t>URLs, (v) </a:t>
            </a:r>
            <a:r>
              <a:rPr lang="en-US" sz="1800" dirty="0" smtClean="0"/>
              <a:t>remove </a:t>
            </a:r>
            <a:r>
              <a:rPr lang="en-US" sz="1800" dirty="0"/>
              <a:t>non-alphabetic characters (e.g. ‘#’ or </a:t>
            </a:r>
            <a:r>
              <a:rPr lang="en-US" sz="1800" dirty="0" smtClean="0"/>
              <a:t>‘@’),</a:t>
            </a:r>
          </a:p>
          <a:p>
            <a:pPr marL="741600" lvl="1" indent="0">
              <a:spcBef>
                <a:spcPts val="0"/>
              </a:spcBef>
              <a:buClr>
                <a:srgbClr val="505150"/>
              </a:buClr>
              <a:buNone/>
            </a:pPr>
            <a:r>
              <a:rPr lang="en-US" sz="1800" dirty="0" smtClean="0"/>
              <a:t>(</a:t>
            </a:r>
            <a:r>
              <a:rPr lang="en-US" sz="1800" dirty="0"/>
              <a:t>vi) </a:t>
            </a:r>
            <a:r>
              <a:rPr lang="en-US" sz="1800" dirty="0" smtClean="0"/>
              <a:t>remove </a:t>
            </a:r>
            <a:r>
              <a:rPr lang="en-US" sz="1800" dirty="0"/>
              <a:t>stop words, (vi</a:t>
            </a:r>
            <a:r>
              <a:rPr lang="en-US" sz="1800" dirty="0" smtClean="0"/>
              <a:t>) </a:t>
            </a:r>
            <a:r>
              <a:rPr lang="en-US" sz="1800" i="1" dirty="0" smtClean="0"/>
              <a:t>if needed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C00000"/>
                </a:solidFill>
              </a:rPr>
              <a:t>stem</a:t>
            </a:r>
            <a:r>
              <a:rPr lang="en-US" sz="1800" dirty="0" smtClean="0"/>
              <a:t> </a:t>
            </a:r>
            <a:r>
              <a:rPr lang="en-US" sz="1800" dirty="0"/>
              <a:t>words to get </a:t>
            </a:r>
            <a:r>
              <a:rPr lang="en-US" sz="1800" dirty="0" smtClean="0"/>
              <a:t>rid </a:t>
            </a:r>
            <a:r>
              <a:rPr lang="en-US" sz="1800" dirty="0"/>
              <a:t>of inflected </a:t>
            </a:r>
            <a:r>
              <a:rPr lang="en-US" sz="1800" dirty="0" smtClean="0"/>
              <a:t>forms</a:t>
            </a:r>
          </a:p>
          <a:p>
            <a:pPr lvl="0">
              <a:spcBef>
                <a:spcPts val="1800"/>
              </a:spcBef>
            </a:pPr>
            <a:r>
              <a:rPr lang="en-US" sz="2000" b="1" dirty="0" smtClean="0"/>
              <a:t>Sentiment Analysis Approach</a:t>
            </a:r>
            <a:endParaRPr lang="en-US" sz="2000" b="1" dirty="0"/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To classify </a:t>
            </a:r>
            <a:r>
              <a:rPr lang="en-US" sz="1800" dirty="0"/>
              <a:t>tweets as </a:t>
            </a:r>
            <a:r>
              <a:rPr lang="en-US" sz="1800" dirty="0" smtClean="0"/>
              <a:t>Positive, Negative or </a:t>
            </a:r>
            <a:r>
              <a:rPr lang="en-US" sz="1800" dirty="0"/>
              <a:t>Neutral </a:t>
            </a:r>
            <a:r>
              <a:rPr lang="en-US" sz="1800" dirty="0" smtClean="0"/>
              <a:t>we chose to adopt an </a:t>
            </a:r>
            <a:r>
              <a:rPr lang="en-US" sz="1800" dirty="0" smtClean="0">
                <a:solidFill>
                  <a:srgbClr val="C00000"/>
                </a:solidFill>
              </a:rPr>
              <a:t>unsupervised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C00000"/>
                </a:solidFill>
              </a:rPr>
              <a:t>lexicon-based approach</a:t>
            </a:r>
            <a:endParaRPr lang="en-US" sz="1800" dirty="0" smtClean="0"/>
          </a:p>
          <a:p>
            <a:pPr lvl="1">
              <a:spcBef>
                <a:spcPts val="400"/>
              </a:spcBef>
              <a:buClr>
                <a:srgbClr val="505150"/>
              </a:buClr>
            </a:pPr>
            <a:r>
              <a:rPr lang="en-US" sz="1800" dirty="0" smtClean="0"/>
              <a:t>We discarded supervised</a:t>
            </a:r>
            <a:r>
              <a:rPr lang="en-US" sz="1800" dirty="0"/>
              <a:t>, Machine Learning </a:t>
            </a:r>
            <a:r>
              <a:rPr lang="en-US" sz="1800" dirty="0" smtClean="0"/>
              <a:t>approaches because we were </a:t>
            </a:r>
            <a:r>
              <a:rPr lang="en-US" sz="1800" dirty="0" smtClean="0">
                <a:solidFill>
                  <a:srgbClr val="C00000"/>
                </a:solidFill>
              </a:rPr>
              <a:t>unable to find</a:t>
            </a:r>
            <a:r>
              <a:rPr lang="en-US" sz="1800" dirty="0" smtClean="0"/>
              <a:t> large, high quality </a:t>
            </a:r>
            <a:r>
              <a:rPr lang="en-US" sz="1800" dirty="0" smtClean="0">
                <a:solidFill>
                  <a:srgbClr val="C00000"/>
                </a:solidFill>
              </a:rPr>
              <a:t>training sets</a:t>
            </a:r>
            <a:r>
              <a:rPr lang="en-US" sz="1800" dirty="0" smtClean="0"/>
              <a:t> of human-labeled tweets </a:t>
            </a:r>
            <a:r>
              <a:rPr lang="en-US" sz="1800" dirty="0" smtClean="0">
                <a:solidFill>
                  <a:srgbClr val="C00000"/>
                </a:solidFill>
              </a:rPr>
              <a:t>in Italian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925414" y="0"/>
            <a:ext cx="75240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23AFA2"/>
                </a:solidFill>
                <a:latin typeface="Century Gothic" panose="020B0502020202020204" pitchFamily="34" charset="0"/>
              </a:rPr>
              <a:t>Text Processing and Sentiment Analysis</a:t>
            </a:r>
            <a:endParaRPr lang="en-US" sz="3000" b="1" dirty="0">
              <a:solidFill>
                <a:srgbClr val="23AFA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6000" y="813364"/>
            <a:ext cx="8532000" cy="5231273"/>
          </a:xfrm>
        </p:spPr>
        <p:txBody>
          <a:bodyPr/>
          <a:lstStyle/>
          <a:p>
            <a:r>
              <a:rPr lang="en-US" sz="2000" dirty="0" smtClean="0"/>
              <a:t>Our Sentiment Analysis application involves two sequential steps</a:t>
            </a:r>
          </a:p>
          <a:p>
            <a:pPr marL="800100" lvl="1" indent="-342900">
              <a:spcBef>
                <a:spcPts val="400"/>
              </a:spcBef>
              <a:buClr>
                <a:srgbClr val="505150"/>
              </a:buClr>
              <a:buFont typeface="+mj-lt"/>
              <a:buAutoNum type="arabicParenR"/>
            </a:pPr>
            <a:r>
              <a:rPr lang="en-US" sz="1800" dirty="0" smtClean="0"/>
              <a:t>Calculate </a:t>
            </a:r>
            <a:r>
              <a:rPr lang="en-US" sz="1800" dirty="0" smtClean="0">
                <a:solidFill>
                  <a:srgbClr val="C00000"/>
                </a:solidFill>
              </a:rPr>
              <a:t>sentiment scores</a:t>
            </a:r>
            <a:r>
              <a:rPr lang="en-US" sz="1800" dirty="0" smtClean="0"/>
              <a:t> for each tweet</a:t>
            </a:r>
          </a:p>
          <a:p>
            <a:pPr marL="800100" lvl="1" indent="-342900">
              <a:spcBef>
                <a:spcPts val="400"/>
              </a:spcBef>
              <a:buClr>
                <a:srgbClr val="505150"/>
              </a:buClr>
              <a:buFont typeface="+mj-lt"/>
              <a:buAutoNum type="arabicParenR"/>
            </a:pPr>
            <a:r>
              <a:rPr lang="en-US" sz="1800" dirty="0" smtClean="0"/>
              <a:t>Use these </a:t>
            </a:r>
            <a:r>
              <a:rPr lang="en-US" sz="1800" dirty="0" smtClean="0">
                <a:solidFill>
                  <a:srgbClr val="C00000"/>
                </a:solidFill>
              </a:rPr>
              <a:t>sentiment scores</a:t>
            </a:r>
            <a:r>
              <a:rPr lang="en-US" sz="1800" dirty="0" smtClean="0"/>
              <a:t> to </a:t>
            </a:r>
            <a:r>
              <a:rPr lang="en-US" sz="1800" dirty="0" smtClean="0">
                <a:solidFill>
                  <a:srgbClr val="C00000"/>
                </a:solidFill>
              </a:rPr>
              <a:t>cluster</a:t>
            </a:r>
            <a:r>
              <a:rPr lang="en-US" sz="1800" dirty="0" smtClean="0"/>
              <a:t> tweets into </a:t>
            </a:r>
            <a:r>
              <a:rPr lang="en-US" sz="1800" dirty="0"/>
              <a:t>three mutually exclusive classes: </a:t>
            </a:r>
            <a:r>
              <a:rPr lang="en-US" sz="1800" dirty="0" smtClean="0"/>
              <a:t>Positive (P), Negative (N) </a:t>
            </a:r>
            <a:r>
              <a:rPr lang="en-US" sz="1800" dirty="0"/>
              <a:t>and </a:t>
            </a:r>
            <a:r>
              <a:rPr lang="en-US" sz="1800" dirty="0" smtClean="0"/>
              <a:t>Neutral (U)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To attach sentiment scores to a tweet </a:t>
            </a:r>
            <a:r>
              <a:rPr lang="en-US" sz="2000" dirty="0"/>
              <a:t>we leverage </a:t>
            </a:r>
            <a:r>
              <a:rPr lang="en-US" sz="2000" dirty="0" smtClean="0"/>
              <a:t>an </a:t>
            </a:r>
            <a:r>
              <a:rPr lang="en-US" sz="2000" dirty="0">
                <a:solidFill>
                  <a:srgbClr val="C00000"/>
                </a:solidFill>
              </a:rPr>
              <a:t>Italian Sentiment Lexicon</a:t>
            </a:r>
            <a:r>
              <a:rPr lang="en-US" sz="2000" dirty="0"/>
              <a:t>, namely a vocabulary whose lemmas are associated to </a:t>
            </a:r>
            <a:r>
              <a:rPr lang="en-US" sz="2000" dirty="0">
                <a:solidFill>
                  <a:srgbClr val="C00000"/>
                </a:solidFill>
              </a:rPr>
              <a:t>pre-computed</a:t>
            </a:r>
            <a:r>
              <a:rPr lang="en-US" sz="2000" dirty="0"/>
              <a:t> </a:t>
            </a:r>
            <a:r>
              <a:rPr lang="en-US" sz="2000" i="1" dirty="0" smtClean="0">
                <a:solidFill>
                  <a:srgbClr val="C00000"/>
                </a:solidFill>
              </a:rPr>
              <a:t>positive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C00000"/>
                </a:solidFill>
              </a:rPr>
              <a:t>negative</a:t>
            </a:r>
            <a:r>
              <a:rPr lang="en-US" sz="2000" dirty="0" smtClean="0"/>
              <a:t> sentiment scores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Currently we are using the </a:t>
            </a:r>
            <a:r>
              <a:rPr lang="en-US" sz="2000" b="1" dirty="0" smtClean="0">
                <a:solidFill>
                  <a:srgbClr val="C00000"/>
                </a:solidFill>
              </a:rPr>
              <a:t>Sentix</a:t>
            </a:r>
            <a:r>
              <a:rPr lang="en-US" sz="2000" dirty="0" smtClean="0"/>
              <a:t> lexicon [Basile and Nissim 2013]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Since it aligns several existing, </a:t>
            </a:r>
            <a:r>
              <a:rPr lang="en-US" sz="2000" dirty="0" smtClean="0">
                <a:solidFill>
                  <a:srgbClr val="C00000"/>
                </a:solidFill>
              </a:rPr>
              <a:t>independent</a:t>
            </a:r>
            <a:r>
              <a:rPr lang="en-US" sz="2000" dirty="0" smtClean="0"/>
              <a:t> lexical resources (</a:t>
            </a:r>
            <a:r>
              <a:rPr lang="en-US" sz="2000" i="1" dirty="0" smtClean="0"/>
              <a:t>WordNet</a:t>
            </a:r>
            <a:r>
              <a:rPr lang="en-US" sz="2000" dirty="0" smtClean="0"/>
              <a:t>, </a:t>
            </a:r>
            <a:r>
              <a:rPr lang="en-US" sz="2000" i="1" dirty="0" smtClean="0"/>
              <a:t>MultiWordNet</a:t>
            </a:r>
            <a:r>
              <a:rPr lang="en-US" sz="2000" dirty="0" smtClean="0"/>
              <a:t>, </a:t>
            </a:r>
            <a:r>
              <a:rPr lang="en-US" sz="2000" i="1" dirty="0" smtClean="0"/>
              <a:t>BabelNet</a:t>
            </a:r>
            <a:r>
              <a:rPr lang="en-US" sz="2000" dirty="0" smtClean="0"/>
              <a:t>, </a:t>
            </a:r>
            <a:r>
              <a:rPr lang="en-US" sz="2000" i="1" dirty="0" smtClean="0"/>
              <a:t>SentiWordNet</a:t>
            </a:r>
            <a:r>
              <a:rPr lang="en-US" sz="2000" dirty="0" smtClean="0"/>
              <a:t>) Sentix contains many </a:t>
            </a:r>
            <a:r>
              <a:rPr lang="en-US" sz="2000" dirty="0" smtClean="0">
                <a:solidFill>
                  <a:srgbClr val="C00000"/>
                </a:solidFill>
              </a:rPr>
              <a:t>duplicated</a:t>
            </a:r>
            <a:r>
              <a:rPr lang="en-US" sz="2000" dirty="0" smtClean="0"/>
              <a:t> lemmas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~75’000 lemmas overall, only ~42’000 </a:t>
            </a:r>
            <a:r>
              <a:rPr lang="en-US" sz="2000" dirty="0" smtClean="0">
                <a:solidFill>
                  <a:srgbClr val="C00000"/>
                </a:solidFill>
              </a:rPr>
              <a:t>unique</a:t>
            </a:r>
          </a:p>
          <a:p>
            <a:pPr lvl="2">
              <a:spcBef>
                <a:spcPts val="400"/>
              </a:spcBef>
              <a:buClr>
                <a:srgbClr val="C00000"/>
              </a:buClr>
              <a:buFont typeface="Wingdings 3" panose="05040102010807070707" pitchFamily="18" charset="2"/>
              <a:buChar char="Æ"/>
            </a:pPr>
            <a:r>
              <a:rPr lang="en-US" sz="1800" dirty="0" smtClean="0"/>
              <a:t>To ensure unambiguous and reproducible results we </a:t>
            </a:r>
            <a:r>
              <a:rPr lang="en-US" sz="1800" dirty="0" smtClean="0">
                <a:solidFill>
                  <a:srgbClr val="C00000"/>
                </a:solidFill>
              </a:rPr>
              <a:t>de-duplicated</a:t>
            </a:r>
            <a:r>
              <a:rPr lang="en-US" sz="1800" dirty="0" smtClean="0"/>
              <a:t> Sentix by </a:t>
            </a:r>
            <a:r>
              <a:rPr lang="en-US" sz="1800" dirty="0" smtClean="0">
                <a:solidFill>
                  <a:srgbClr val="C00000"/>
                </a:solidFill>
              </a:rPr>
              <a:t>averaging</a:t>
            </a:r>
            <a:r>
              <a:rPr lang="en-US" sz="1800" dirty="0" smtClean="0"/>
              <a:t> atomic sentiment scores of duplicated lemmas</a:t>
            </a:r>
            <a:endParaRPr lang="en-US" sz="1800" dirty="0"/>
          </a:p>
          <a:p>
            <a:pPr lvl="1">
              <a:spcBef>
                <a:spcPts val="1800"/>
              </a:spcBef>
            </a:pPr>
            <a:endParaRPr lang="en-US" sz="1600" dirty="0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Sentiment Scores: The Lexicon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30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6000" y="617077"/>
            <a:ext cx="8532000" cy="1573673"/>
          </a:xfrm>
        </p:spPr>
        <p:txBody>
          <a:bodyPr/>
          <a:lstStyle/>
          <a:p>
            <a:r>
              <a:rPr lang="en-US" sz="2000" dirty="0" smtClean="0"/>
              <a:t>In Sentix, positive (</a:t>
            </a:r>
            <a:r>
              <a:rPr lang="en-US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000" dirty="0" smtClean="0"/>
              <a:t>) and negative (</a:t>
            </a:r>
            <a:r>
              <a:rPr lang="en-US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rgbClr val="C00000"/>
                </a:solidFill>
              </a:rPr>
              <a:t>sentiment</a:t>
            </a:r>
          </a:p>
          <a:p>
            <a:pPr marL="34200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scores</a:t>
            </a:r>
            <a:r>
              <a:rPr lang="en-US" sz="2000" dirty="0" smtClean="0"/>
              <a:t> of lemmas are </a:t>
            </a:r>
            <a:r>
              <a:rPr lang="en-US" sz="2000" dirty="0" smtClean="0">
                <a:solidFill>
                  <a:srgbClr val="C00000"/>
                </a:solidFill>
              </a:rPr>
              <a:t>constrained</a:t>
            </a:r>
            <a:r>
              <a:rPr lang="en-US" sz="2000" dirty="0" smtClean="0"/>
              <a:t> as follows:</a:t>
            </a:r>
          </a:p>
          <a:p>
            <a:pPr lvl="0">
              <a:spcBef>
                <a:spcPts val="1200"/>
              </a:spcBef>
            </a:pPr>
            <a:r>
              <a:rPr lang="en-US" sz="2000" dirty="0" smtClean="0"/>
              <a:t>Therefore Sentix maps lemmas to </a:t>
            </a:r>
            <a:r>
              <a:rPr lang="en-US" sz="2000" dirty="0" smtClean="0">
                <a:solidFill>
                  <a:srgbClr val="C00000"/>
                </a:solidFill>
              </a:rPr>
              <a:t>points</a:t>
            </a:r>
            <a:endParaRPr lang="en-US" sz="2000" dirty="0" smtClean="0"/>
          </a:p>
          <a:p>
            <a:pPr marL="342000" lvl="0" indent="0">
              <a:spcBef>
                <a:spcPts val="0"/>
              </a:spcBef>
              <a:buNone/>
            </a:pPr>
            <a:r>
              <a:rPr lang="en-US" sz="2000" dirty="0"/>
              <a:t>belonging </a:t>
            </a:r>
            <a:r>
              <a:rPr lang="en-US" sz="2000" dirty="0" smtClean="0"/>
              <a:t>to the </a:t>
            </a:r>
            <a:r>
              <a:rPr lang="en-US" sz="2000" dirty="0" smtClean="0">
                <a:solidFill>
                  <a:srgbClr val="C00000"/>
                </a:solidFill>
              </a:rPr>
              <a:t>sentiment triangle</a:t>
            </a:r>
            <a:r>
              <a:rPr lang="en-US" sz="2000" dirty="0" smtClean="0"/>
              <a:t>:</a:t>
            </a:r>
            <a:endParaRPr lang="en-US" sz="2000" dirty="0">
              <a:solidFill>
                <a:srgbClr val="C00000"/>
              </a:solidFill>
            </a:endParaRPr>
          </a:p>
          <a:p>
            <a:pPr marL="34200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Sentiment Space</a:t>
            </a:r>
            <a:endParaRPr lang="en-US" sz="32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45206"/>
              </p:ext>
            </p:extLst>
          </p:nvPr>
        </p:nvGraphicFramePr>
        <p:xfrm>
          <a:off x="4545553" y="4724400"/>
          <a:ext cx="4242969" cy="69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15"/>
                <a:gridCol w="726331"/>
                <a:gridCol w="727763"/>
                <a:gridCol w="921219"/>
                <a:gridCol w="1013341"/>
              </a:tblGrid>
              <a:tr h="25004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u="none" strike="noStrike" kern="1200" dirty="0" smtClean="0">
                          <a:effectLst/>
                        </a:rPr>
                        <a:t> lemma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pos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neg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polarity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intensity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caldo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  0.25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  0.125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      0.41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     0.28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freddo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0.047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0.297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       -0.8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       0.3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>
                <a:spLocks noChangeAspect="1"/>
              </p:cNvSpPr>
              <p:nvPr/>
            </p:nvSpPr>
            <p:spPr>
              <a:xfrm>
                <a:off x="6313744" y="566332"/>
                <a:ext cx="1213081" cy="878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p</m:t>
                                </m:r>
                                <m:r>
                                  <a:rPr lang="it-IT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  <m:t>0, 1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it-IT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  <m:t>0, 1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a:rPr lang="it-IT" b="0" i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44" y="566332"/>
                <a:ext cx="1213081" cy="878953"/>
              </a:xfrm>
              <a:prstGeom prst="rect">
                <a:avLst/>
              </a:prstGeom>
              <a:blipFill rotWithShape="1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2"/>
              <p:cNvSpPr txBox="1">
                <a:spLocks/>
              </p:cNvSpPr>
              <p:nvPr/>
            </p:nvSpPr>
            <p:spPr>
              <a:xfrm>
                <a:off x="4028149" y="2321051"/>
                <a:ext cx="5030126" cy="191281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 kern="1200" baseline="0">
                    <a:solidFill>
                      <a:srgbClr val="50515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800" kern="1200" baseline="0">
                    <a:solidFill>
                      <a:srgbClr val="50515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rgbClr val="50515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 baseline="0">
                    <a:solidFill>
                      <a:srgbClr val="50515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 baseline="0">
                    <a:solidFill>
                      <a:srgbClr val="50515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180000"/>
                <a:r>
                  <a:rPr lang="en-US" sz="2000" dirty="0" smtClean="0"/>
                  <a:t>From (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p,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sz="2000" dirty="0" smtClean="0"/>
                  <a:t>) coordinates we can pass to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polar</a:t>
                </a:r>
                <a:r>
                  <a:rPr lang="en-US" sz="2000" dirty="0" smtClean="0"/>
                  <a:t> coordinates (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i,</a:t>
                </a:r>
                <a:r>
                  <a:rPr lang="en-US" sz="2000" dirty="0" smtClean="0"/>
                  <a:t> </a:t>
                </a:r>
                <a:r>
                  <a:rPr lang="el-GR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US" sz="2000" dirty="0" smtClean="0"/>
                  <a:t>) and derive two </a:t>
                </a:r>
                <a:r>
                  <a:rPr lang="en-US" sz="2000" i="1" dirty="0" smtClean="0">
                    <a:solidFill>
                      <a:srgbClr val="C00000"/>
                    </a:solidFill>
                  </a:rPr>
                  <a:t>additional</a:t>
                </a:r>
                <a:r>
                  <a:rPr lang="en-US" sz="2000" dirty="0" smtClean="0"/>
                  <a:t> sentiment scores:</a:t>
                </a:r>
              </a:p>
              <a:p>
                <a:pPr marL="468000" lvl="1">
                  <a:spcBef>
                    <a:spcPts val="8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Polarity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ω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 1−</m:t>
                    </m:r>
                    <m:f>
                      <m:fPr>
                        <m:type m:val="li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it-IT" sz="200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θ</m:t>
                        </m:r>
                      </m:num>
                      <m:den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ω</m:t>
                    </m:r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[-1, 1]</a:t>
                </a:r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468000" lvl="1">
                  <a:spcBef>
                    <a:spcPts val="8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Intensity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i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p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n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i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[0,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342000" indent="0"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12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49" y="2321051"/>
                <a:ext cx="5030126" cy="1912811"/>
              </a:xfrm>
              <a:prstGeom prst="rect">
                <a:avLst/>
              </a:prstGeom>
              <a:blipFill rotWithShape="1">
                <a:blip r:embed="rId4"/>
                <a:stretch>
                  <a:fillRect l="-1091" t="-2229" b="-1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" y="2177954"/>
            <a:ext cx="2318385" cy="2332355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306000" y="4741097"/>
            <a:ext cx="8532000" cy="15736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This way Sentix lemmas are</a:t>
            </a:r>
          </a:p>
          <a:p>
            <a:pPr marL="342000" indent="0">
              <a:spcBef>
                <a:spcPts val="0"/>
              </a:spcBef>
              <a:buNone/>
            </a:pPr>
            <a:r>
              <a:rPr lang="en-US" sz="2000" dirty="0" smtClean="0"/>
              <a:t>mapped to a </a:t>
            </a:r>
            <a:r>
              <a:rPr lang="en-US" sz="2000" dirty="0" smtClean="0">
                <a:solidFill>
                  <a:srgbClr val="C00000"/>
                </a:solidFill>
              </a:rPr>
              <a:t>4D sentiment space</a:t>
            </a:r>
          </a:p>
          <a:p>
            <a:pPr>
              <a:spcBef>
                <a:spcPts val="2400"/>
              </a:spcBef>
              <a:buClr>
                <a:srgbClr val="C00000"/>
              </a:buClr>
              <a:buFont typeface="Wingdings 3" panose="05040102010807070707" pitchFamily="18" charset="2"/>
              <a:buChar char="Æ"/>
            </a:pPr>
            <a:r>
              <a:rPr lang="en-US" sz="2000" dirty="0" smtClean="0"/>
              <a:t>To enable clustering</a:t>
            </a:r>
            <a:r>
              <a:rPr lang="en-US" sz="2000" smtClean="0"/>
              <a:t>, </a:t>
            </a:r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smtClean="0">
                <a:solidFill>
                  <a:srgbClr val="C00000"/>
                </a:solidFill>
              </a:rPr>
              <a:t>weets </a:t>
            </a:r>
            <a:r>
              <a:rPr lang="en-US" sz="2000" dirty="0" smtClean="0">
                <a:solidFill>
                  <a:srgbClr val="C00000"/>
                </a:solidFill>
              </a:rPr>
              <a:t>too</a:t>
            </a:r>
            <a:r>
              <a:rPr lang="en-US" sz="2000" dirty="0" smtClean="0"/>
              <a:t> must be mapped to this 4D space</a:t>
            </a:r>
          </a:p>
        </p:txBody>
      </p:sp>
    </p:spTree>
    <p:extLst>
      <p:ext uri="{BB962C8B-B14F-4D97-AF65-F5344CB8AC3E}">
        <p14:creationId xmlns:p14="http://schemas.microsoft.com/office/powerpoint/2010/main" val="23263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1" ma:contentTypeDescription="Creare un nuovo documento." ma:contentTypeScope="" ma:versionID="761f6cd032b977bc7c5b1242b170000b">
  <xsd:schema xmlns:xsd="http://www.w3.org/2001/XMLSchema" xmlns:xs="http://www.w3.org/2001/XMLSchema" xmlns:p="http://schemas.microsoft.com/office/2006/metadata/properties" xmlns:ns2="c58f2efd-82a8-4ecf-b395-8c25e928921d" targetNamespace="http://schemas.microsoft.com/office/2006/metadata/properties" ma:root="true" ma:fieldsID="f82c29ce5e9934c286dce168b5049acf" ns2:_="">
    <xsd:import namespace="c58f2efd-82a8-4ecf-b395-8c25e928921d"/>
    <xsd:element name="properties">
      <xsd:complexType>
        <xsd:sequence>
          <xsd:element name="documentManagement">
            <xsd:complexType>
              <xsd:all>
                <xsd:element ref="ns2:C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c58f2efd-82a8-4ecf-b395-8c25e928921d">Power Point</Categori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A24F77-1209-4A99-9CFF-51B050B7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20A1D6-52DE-416A-9BAC-FD73A4985CF9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58f2efd-82a8-4ecf-b395-8c25e928921d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4D999F8-4704-4EED-AE05-974A965AE8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6134</TotalTime>
  <Words>2737</Words>
  <Application>Microsoft Office PowerPoint</Application>
  <PresentationFormat>Presentazione su schermo (4:3)</PresentationFormat>
  <Paragraphs>362</Paragraphs>
  <Slides>42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42</vt:i4>
      </vt:variant>
    </vt:vector>
  </HeadingPairs>
  <TitlesOfParts>
    <vt:vector size="46" baseType="lpstr">
      <vt:lpstr>1_copertina</vt:lpstr>
      <vt:lpstr>Personalizza struttura</vt:lpstr>
      <vt:lpstr>2_copertina</vt:lpstr>
      <vt:lpstr>1_Personalizza struttura</vt:lpstr>
      <vt:lpstr>Presentazione standard di PowerPoint</vt:lpstr>
      <vt:lpstr>Introduction: Motivation and Goals</vt:lpstr>
      <vt:lpstr>Presentazione standard di PowerPoint</vt:lpstr>
      <vt:lpstr>Presentazione standard di PowerPoint</vt:lpstr>
      <vt:lpstr>Processing Pipeline at a Glance</vt:lpstr>
      <vt:lpstr>Data Collection and Storage</vt:lpstr>
      <vt:lpstr>Presentazione standard di PowerPoint</vt:lpstr>
      <vt:lpstr>Sentiment Scores: The Lexicon</vt:lpstr>
      <vt:lpstr>The Sentiment Space</vt:lpstr>
      <vt:lpstr>Presentazione standard di PowerPoint</vt:lpstr>
      <vt:lpstr>Clustering and Calculation of the Index</vt:lpstr>
      <vt:lpstr>Monitoring and Validation</vt:lpstr>
      <vt:lpstr>Anomalous Values: One Example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Diego Zardetto</cp:lastModifiedBy>
  <cp:revision>590</cp:revision>
  <dcterms:created xsi:type="dcterms:W3CDTF">2012-12-11T11:00:35Z</dcterms:created>
  <dcterms:modified xsi:type="dcterms:W3CDTF">2018-07-19T06:59:06Z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</Properties>
</file>