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</p:sldMasterIdLst>
  <p:notesMasterIdLst>
    <p:notesMasterId r:id="rId20"/>
  </p:notesMasterIdLst>
  <p:handoutMasterIdLst>
    <p:handoutMasterId r:id="rId21"/>
  </p:handoutMasterIdLst>
  <p:sldIdLst>
    <p:sldId id="576" r:id="rId6"/>
    <p:sldId id="577" r:id="rId7"/>
    <p:sldId id="578" r:id="rId8"/>
    <p:sldId id="586" r:id="rId9"/>
    <p:sldId id="591" r:id="rId10"/>
    <p:sldId id="587" r:id="rId11"/>
    <p:sldId id="593" r:id="rId12"/>
    <p:sldId id="572" r:id="rId13"/>
    <p:sldId id="559" r:id="rId14"/>
    <p:sldId id="594" r:id="rId15"/>
    <p:sldId id="589" r:id="rId16"/>
    <p:sldId id="590" r:id="rId17"/>
    <p:sldId id="575" r:id="rId18"/>
    <p:sldId id="555" r:id="rId19"/>
  </p:sldIdLst>
  <p:sldSz cx="9144000" cy="5143500" type="screen16x9"/>
  <p:notesSz cx="6797675" cy="9926638"/>
  <p:defaultTextStyle>
    <a:defPPr>
      <a:defRPr lang="it-IT"/>
    </a:defPPr>
    <a:lvl1pPr marL="0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6981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3981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70969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7964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4945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41943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198933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5928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411">
          <p15:clr>
            <a:srgbClr val="A4A3A4"/>
          </p15:clr>
        </p15:guide>
        <p15:guide id="2" orient="horz" pos="2132">
          <p15:clr>
            <a:srgbClr val="A4A3A4"/>
          </p15:clr>
        </p15:guide>
        <p15:guide id="3" pos="838">
          <p15:clr>
            <a:srgbClr val="A4A3A4"/>
          </p15:clr>
        </p15:guide>
        <p15:guide id="4" orient="horz" pos="1350">
          <p15:clr>
            <a:srgbClr val="A4A3A4"/>
          </p15:clr>
        </p15:guide>
        <p15:guide id="5" pos="300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6">
          <p15:clr>
            <a:srgbClr val="A4A3A4"/>
          </p15:clr>
        </p15:guide>
        <p15:guide id="2" pos="2138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lisabetta segre" initials="" lastIdx="0" clrIdx="0"/>
  <p:cmAuthor id="1" name="Annalisa Cicerchia" initials="AC" lastIdx="1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9CB"/>
    <a:srgbClr val="AE1023"/>
    <a:srgbClr val="FDB409"/>
    <a:srgbClr val="F4C34F"/>
    <a:srgbClr val="CF1E24"/>
    <a:srgbClr val="CB6131"/>
    <a:srgbClr val="FFFF0A"/>
    <a:srgbClr val="FB0005"/>
    <a:srgbClr val="7E76AD"/>
    <a:srgbClr val="9188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8603FDC-E32A-4AB5-989C-0864C3EAD2B8}" styleName="Stile con tema 2 - Colore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Stile chi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Stile chiaro 1 - Color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DA37D80-6434-44D0-A028-1B22A696006F}" styleName="Stile chiaro 3 - Colore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Stile chiaro 3 - Color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Stile chiaro 3 - Colore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27102A9-8310-4765-A935-A1911B00CA55}" styleName="Stile chiaro 1 - Colore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083E6E3-FA7D-4D7B-A595-EF9225AFEA82}" styleName="Stile chiaro 1 - Color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FD0F851-EC5A-4D38-B0AD-8093EC10F338}" styleName="Stile chiaro 1 - Color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Stile chiaro 1 - Color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Stile chi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2DE63D5-997A-4646-A377-4702673A728D}" styleName="Stile chiaro 2 - Colore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BC89EF96-8CEA-46FF-86C4-4CE0E7609802}" styleName="Stile chiaro 3 - Color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Stile chiaro 3 - Colore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EC20E35-A176-4012-BC5E-935CFFF8708E}" styleName="Stile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Stile medio 3 - Colore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Stile scuro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6D9F66E-5EB9-4882-86FB-DCBF35E3C3E4}" styleName="Stile medio 4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Stile medio 4 - Color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D7AC3CCA-C797-4891-BE02-D94E43425B78}" styleName="Stile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Stile medio 4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Stile medio 4 - Color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46F890A9-2807-4EBB-B81D-B2AA78EC7F39}" styleName="Stile scuro 2 - Colore 5/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Stile scuro 2 - Colore 3/Colore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202B0CA-FC54-4496-8BCA-5EF66A818D29}" styleName="Stile scuro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37CE84F3-28C3-443E-9E96-99CF82512B78}" styleName="Stile scuro 1 - Colore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505E3EF-67EA-436B-97B2-0124C06EBD24}" styleName="Stile medio 4 - Color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Stile medio 4 - Color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A488322-F2BA-4B5B-9748-0D474271808F}" styleName="Stile medio 3 - 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Stile medio 3 - Colore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25E5076-3810-47DD-B79F-674D7AD40C01}" styleName="Stile scuro 1 - Color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5BE263C-DBD7-4A20-BB59-AAB30ACAA65A}" styleName="Stile medio 3 - Color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660B408-B3CF-4A94-85FC-2B1E0A45F4A2}" styleName="Stile scuro 2 - Colore 1/Color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91" autoAdjust="0"/>
    <p:restoredTop sz="89371" autoAdjust="0"/>
  </p:normalViewPr>
  <p:slideViewPr>
    <p:cSldViewPr snapToGrid="0" snapToObjects="1" showGuides="1">
      <p:cViewPr>
        <p:scale>
          <a:sx n="108" d="100"/>
          <a:sy n="108" d="100"/>
        </p:scale>
        <p:origin x="-498" y="-72"/>
      </p:cViewPr>
      <p:guideLst>
        <p:guide orient="horz" pos="3121"/>
        <p:guide orient="horz" pos="177"/>
        <p:guide pos="3706"/>
        <p:guide pos="8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notesViewPr>
    <p:cSldViewPr snapToGrid="0" snapToObjects="1">
      <p:cViewPr varScale="1">
        <p:scale>
          <a:sx n="90" d="100"/>
          <a:sy n="90" d="100"/>
        </p:scale>
        <p:origin x="-3846" y="-102"/>
      </p:cViewPr>
      <p:guideLst>
        <p:guide orient="horz" pos="3126"/>
        <p:guide orient="horz" pos="3127"/>
        <p:guide pos="2138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6332"/>
          </a:xfrm>
          <a:prstGeom prst="rect">
            <a:avLst/>
          </a:prstGeom>
        </p:spPr>
        <p:txBody>
          <a:bodyPr vert="horz" lIns="93148" tIns="46574" rIns="93148" bIns="46574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3148" tIns="46574" rIns="93148" bIns="46574" rtlCol="0"/>
          <a:lstStyle>
            <a:lvl1pPr algn="r">
              <a:defRPr sz="1200"/>
            </a:lvl1pPr>
          </a:lstStyle>
          <a:p>
            <a:fld id="{97E234F1-5CD4-4491-B051-D7AA0C744754}" type="datetimeFigureOut">
              <a:rPr lang="it-IT" smtClean="0"/>
              <a:pPr/>
              <a:t>10/04/2019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2" y="9428584"/>
            <a:ext cx="2945659" cy="496332"/>
          </a:xfrm>
          <a:prstGeom prst="rect">
            <a:avLst/>
          </a:prstGeom>
        </p:spPr>
        <p:txBody>
          <a:bodyPr vert="horz" lIns="93148" tIns="46574" rIns="93148" bIns="46574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3148" tIns="46574" rIns="93148" bIns="46574" rtlCol="0" anchor="b"/>
          <a:lstStyle>
            <a:lvl1pPr algn="r">
              <a:defRPr sz="1200"/>
            </a:lvl1pPr>
          </a:lstStyle>
          <a:p>
            <a:fld id="{B8DE55D1-629F-49A4-9FDE-99C53E24F79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33346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6332"/>
          </a:xfrm>
          <a:prstGeom prst="rect">
            <a:avLst/>
          </a:prstGeom>
        </p:spPr>
        <p:txBody>
          <a:bodyPr vert="horz" lIns="93148" tIns="46574" rIns="93148" bIns="46574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3148" tIns="46574" rIns="93148" bIns="46574" rtlCol="0"/>
          <a:lstStyle>
            <a:lvl1pPr algn="r">
              <a:defRPr sz="1200"/>
            </a:lvl1pPr>
          </a:lstStyle>
          <a:p>
            <a:fld id="{03675B2E-259A-455A-90BD-8AAEC99B0A21}" type="datetimeFigureOut">
              <a:rPr lang="it-IT" smtClean="0"/>
              <a:pPr/>
              <a:t>10/04/2019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48" tIns="46574" rIns="93148" bIns="46574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3148" tIns="46574" rIns="93148" bIns="46574" rtlCol="0">
            <a:normAutofit/>
          </a:bodyPr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2" y="9428584"/>
            <a:ext cx="2945659" cy="496332"/>
          </a:xfrm>
          <a:prstGeom prst="rect">
            <a:avLst/>
          </a:prstGeom>
        </p:spPr>
        <p:txBody>
          <a:bodyPr vert="horz" lIns="93148" tIns="46574" rIns="93148" bIns="46574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3148" tIns="46574" rIns="93148" bIns="46574" rtlCol="0" anchor="b"/>
          <a:lstStyle>
            <a:lvl1pPr algn="r">
              <a:defRPr sz="1200"/>
            </a:lvl1pPr>
          </a:lstStyle>
          <a:p>
            <a:fld id="{A0CDC2D9-3DBA-4042-BDB9-A8016BB39CB7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477014" y="5704603"/>
            <a:ext cx="7386240" cy="1077218"/>
          </a:xfrm>
          <a:prstGeom prst="rect">
            <a:avLst/>
          </a:prstGeom>
          <a:noFill/>
        </p:spPr>
        <p:txBody>
          <a:bodyPr wrap="square" lIns="91430" tIns="45716" rIns="91430" bIns="45716" rtlCol="0">
            <a:spAutoFit/>
          </a:bodyPr>
          <a:lstStyle/>
          <a:p>
            <a:r>
              <a:rPr lang="it-IT" sz="1600" dirty="0" smtClean="0">
                <a:latin typeface="+mj-lt"/>
              </a:rPr>
              <a:t>Data la </a:t>
            </a:r>
            <a:r>
              <a:rPr lang="it-IT" sz="1600" dirty="0"/>
              <a:t>numerosità </a:t>
            </a:r>
            <a:r>
              <a:rPr lang="it-IT" sz="1600" dirty="0" smtClean="0"/>
              <a:t>piuttosto esigua di</a:t>
            </a:r>
            <a:r>
              <a:rPr lang="it-IT" sz="1600" dirty="0" smtClean="0">
                <a:latin typeface="+mj-lt"/>
              </a:rPr>
              <a:t> </a:t>
            </a:r>
            <a:r>
              <a:rPr lang="it-IT" sz="1600" dirty="0">
                <a:latin typeface="+mj-lt"/>
              </a:rPr>
              <a:t>alcuni </a:t>
            </a:r>
            <a:r>
              <a:rPr lang="it-IT" sz="1600" dirty="0" smtClean="0">
                <a:latin typeface="+mj-lt"/>
              </a:rPr>
              <a:t>confronti, i </a:t>
            </a:r>
            <a:r>
              <a:rPr lang="it-IT" sz="1600" dirty="0">
                <a:latin typeface="+mj-lt"/>
              </a:rPr>
              <a:t>risultati </a:t>
            </a:r>
            <a:r>
              <a:rPr lang="it-IT" sz="1600" dirty="0" smtClean="0">
                <a:latin typeface="+mj-lt"/>
              </a:rPr>
              <a:t>sono volti a offrire, principalmente, informazioni </a:t>
            </a:r>
            <a:r>
              <a:rPr lang="it-IT" sz="1600" dirty="0">
                <a:latin typeface="+mj-lt"/>
              </a:rPr>
              <a:t>sul comportamento dei rispondenti al momento della compilazione e </a:t>
            </a:r>
            <a:r>
              <a:rPr lang="it-IT" sz="1600" dirty="0" smtClean="0">
                <a:latin typeface="+mj-lt"/>
              </a:rPr>
              <a:t>indicazioni </a:t>
            </a:r>
            <a:r>
              <a:rPr lang="it-IT" sz="1600" dirty="0">
                <a:latin typeface="+mj-lt"/>
              </a:rPr>
              <a:t>utili sulle diverse possibilità di formulazione e visualizzazione dei quesiti</a:t>
            </a:r>
          </a:p>
        </p:txBody>
      </p:sp>
    </p:spTree>
    <p:extLst>
      <p:ext uri="{BB962C8B-B14F-4D97-AF65-F5344CB8AC3E}">
        <p14:creationId xmlns:p14="http://schemas.microsoft.com/office/powerpoint/2010/main" val="400314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>
            <a:extLst>
              <a:ext uri="{FF2B5EF4-FFF2-40B4-BE49-F238E27FC236}">
                <a16:creationId xmlns:a16="http://schemas.microsoft.com/office/drawing/2014/main" xmlns="" id="{065F3599-476D-2E49-BAA5-6AE823EE52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8AA91791-39B7-7B42-B733-753D30D84C45}" type="slidenum">
              <a:rPr lang="it-IT" altLang="it-IT" sz="1200"/>
              <a:pPr/>
              <a:t>1</a:t>
            </a:fld>
            <a:endParaRPr lang="it-IT" altLang="it-IT" sz="1200"/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xmlns="" id="{79DEB6C3-F655-014A-A897-8DEB29C264D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xmlns="" id="{AFBB228A-B974-ED47-9095-D2AA92CBE9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it-IT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578720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79768" y="4629810"/>
            <a:ext cx="5438140" cy="4466987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79768" y="4629810"/>
            <a:ext cx="5438140" cy="4466987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79768" y="4629810"/>
            <a:ext cx="5438140" cy="4466987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79768" y="4629810"/>
            <a:ext cx="5438140" cy="4466987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79768" y="4629810"/>
            <a:ext cx="5438140" cy="4466987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79768" y="4629809"/>
            <a:ext cx="5438140" cy="4466987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79768" y="4629810"/>
            <a:ext cx="5438140" cy="4466987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79768" y="4629810"/>
            <a:ext cx="5438140" cy="4466987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79768" y="4629810"/>
            <a:ext cx="5438140" cy="4466987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79768" y="4629810"/>
            <a:ext cx="5438140" cy="4466987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79768" y="4629810"/>
            <a:ext cx="5438140" cy="4466987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79768" y="4629809"/>
            <a:ext cx="5438140" cy="4466987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79768" y="4629810"/>
            <a:ext cx="5438140" cy="4466987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597833"/>
            <a:ext cx="7772400" cy="1102519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9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9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9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9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4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1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89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59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F75CD-D97A-42E3-A261-F6AF80EA1DCD}" type="datetime1">
              <a:rPr lang="it-IT" smtClean="0"/>
              <a:t>10/04/2019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6025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A3332-2590-4AB6-A2A4-267ACA49E8F6}" type="datetime1">
              <a:rPr lang="it-IT" smtClean="0"/>
              <a:t>10/04/2019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1065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05982"/>
            <a:ext cx="2057400" cy="4388644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05982"/>
            <a:ext cx="6019800" cy="4388644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8BEB-58C6-41C9-A476-75C9D3D8F8A1}" type="datetime1">
              <a:rPr lang="it-IT" smtClean="0"/>
              <a:t>10/04/2019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791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AF934-1F2E-4757-894E-F700EFA038F3}" type="datetime1">
              <a:rPr lang="it-IT" smtClean="0"/>
              <a:t>10/04/2019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488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3305178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981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398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096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82796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28494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74194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19893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65592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BF040-A7BC-45C8-B5D2-3669F4F8F866}" type="datetime1">
              <a:rPr lang="it-IT" smtClean="0"/>
              <a:t>10/04/2019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5638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200153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200153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11B89-622F-49F4-B6E0-9C1974EC759C}" type="datetime1">
              <a:rPr lang="it-IT" smtClean="0"/>
              <a:t>10/04/2019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3601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151337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81" indent="0">
              <a:buNone/>
              <a:defRPr sz="2000" b="1"/>
            </a:lvl2pPr>
            <a:lvl3pPr marL="913981" indent="0">
              <a:buNone/>
              <a:defRPr sz="1900" b="1"/>
            </a:lvl3pPr>
            <a:lvl4pPr marL="1370969" indent="0">
              <a:buNone/>
              <a:defRPr sz="1600" b="1"/>
            </a:lvl4pPr>
            <a:lvl5pPr marL="1827964" indent="0">
              <a:buNone/>
              <a:defRPr sz="1600" b="1"/>
            </a:lvl5pPr>
            <a:lvl6pPr marL="2284945" indent="0">
              <a:buNone/>
              <a:defRPr sz="1600" b="1"/>
            </a:lvl6pPr>
            <a:lvl7pPr marL="2741943" indent="0">
              <a:buNone/>
              <a:defRPr sz="1600" b="1"/>
            </a:lvl7pPr>
            <a:lvl8pPr marL="3198933" indent="0">
              <a:buNone/>
              <a:defRPr sz="1600" b="1"/>
            </a:lvl8pPr>
            <a:lvl9pPr marL="3655928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6" y="1151337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81" indent="0">
              <a:buNone/>
              <a:defRPr sz="2000" b="1"/>
            </a:lvl2pPr>
            <a:lvl3pPr marL="913981" indent="0">
              <a:buNone/>
              <a:defRPr sz="1900" b="1"/>
            </a:lvl3pPr>
            <a:lvl4pPr marL="1370969" indent="0">
              <a:buNone/>
              <a:defRPr sz="1600" b="1"/>
            </a:lvl4pPr>
            <a:lvl5pPr marL="1827964" indent="0">
              <a:buNone/>
              <a:defRPr sz="1600" b="1"/>
            </a:lvl5pPr>
            <a:lvl6pPr marL="2284945" indent="0">
              <a:buNone/>
              <a:defRPr sz="1600" b="1"/>
            </a:lvl6pPr>
            <a:lvl7pPr marL="2741943" indent="0">
              <a:buNone/>
              <a:defRPr sz="1600" b="1"/>
            </a:lvl7pPr>
            <a:lvl8pPr marL="3198933" indent="0">
              <a:buNone/>
              <a:defRPr sz="1600" b="1"/>
            </a:lvl8pPr>
            <a:lvl9pPr marL="3655928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1CB0-BD7A-46BE-AA45-931A9647994E}" type="datetime1">
              <a:rPr lang="it-IT" smtClean="0"/>
              <a:t>10/04/2019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1537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F2310-E375-432E-BF38-809E27DAFF4E}" type="datetime1">
              <a:rPr lang="it-IT" smtClean="0"/>
              <a:t>10/04/2019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9509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B2B7B-AE80-4687-80AE-8EA82F4E098D}" type="datetime1">
              <a:rPr lang="it-IT" smtClean="0"/>
              <a:t>10/04/2019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1781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13" y="204788"/>
            <a:ext cx="3008312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1" y="204801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13" y="1076328"/>
            <a:ext cx="3008312" cy="3518297"/>
          </a:xfrm>
        </p:spPr>
        <p:txBody>
          <a:bodyPr/>
          <a:lstStyle>
            <a:lvl1pPr marL="0" indent="0">
              <a:buNone/>
              <a:defRPr sz="1500"/>
            </a:lvl1pPr>
            <a:lvl2pPr marL="456981" indent="0">
              <a:buNone/>
              <a:defRPr sz="1200"/>
            </a:lvl2pPr>
            <a:lvl3pPr marL="913981" indent="0">
              <a:buNone/>
              <a:defRPr sz="1100"/>
            </a:lvl3pPr>
            <a:lvl4pPr marL="1370969" indent="0">
              <a:buNone/>
              <a:defRPr sz="900"/>
            </a:lvl4pPr>
            <a:lvl5pPr marL="1827964" indent="0">
              <a:buNone/>
              <a:defRPr sz="900"/>
            </a:lvl5pPr>
            <a:lvl6pPr marL="2284945" indent="0">
              <a:buNone/>
              <a:defRPr sz="900"/>
            </a:lvl6pPr>
            <a:lvl7pPr marL="2741943" indent="0">
              <a:buNone/>
              <a:defRPr sz="900"/>
            </a:lvl7pPr>
            <a:lvl8pPr marL="3198933" indent="0">
              <a:buNone/>
              <a:defRPr sz="900"/>
            </a:lvl8pPr>
            <a:lvl9pPr marL="3655928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A53E0-FC4E-4B7F-8057-B77F70D6E236}" type="datetime1">
              <a:rPr lang="it-IT" smtClean="0"/>
              <a:t>10/04/2019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4104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9" y="3600453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9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6981" indent="0">
              <a:buNone/>
              <a:defRPr sz="2800"/>
            </a:lvl2pPr>
            <a:lvl3pPr marL="913981" indent="0">
              <a:buNone/>
              <a:defRPr sz="2400"/>
            </a:lvl3pPr>
            <a:lvl4pPr marL="1370969" indent="0">
              <a:buNone/>
              <a:defRPr sz="2000"/>
            </a:lvl4pPr>
            <a:lvl5pPr marL="1827964" indent="0">
              <a:buNone/>
              <a:defRPr sz="2000"/>
            </a:lvl5pPr>
            <a:lvl6pPr marL="2284945" indent="0">
              <a:buNone/>
              <a:defRPr sz="2000"/>
            </a:lvl6pPr>
            <a:lvl7pPr marL="2741943" indent="0">
              <a:buNone/>
              <a:defRPr sz="2000"/>
            </a:lvl7pPr>
            <a:lvl8pPr marL="3198933" indent="0">
              <a:buNone/>
              <a:defRPr sz="2000"/>
            </a:lvl8pPr>
            <a:lvl9pPr marL="3655928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9" y="4025515"/>
            <a:ext cx="5486400" cy="603647"/>
          </a:xfrm>
        </p:spPr>
        <p:txBody>
          <a:bodyPr/>
          <a:lstStyle>
            <a:lvl1pPr marL="0" indent="0">
              <a:buNone/>
              <a:defRPr sz="1500"/>
            </a:lvl1pPr>
            <a:lvl2pPr marL="456981" indent="0">
              <a:buNone/>
              <a:defRPr sz="1200"/>
            </a:lvl2pPr>
            <a:lvl3pPr marL="913981" indent="0">
              <a:buNone/>
              <a:defRPr sz="1100"/>
            </a:lvl3pPr>
            <a:lvl4pPr marL="1370969" indent="0">
              <a:buNone/>
              <a:defRPr sz="900"/>
            </a:lvl4pPr>
            <a:lvl5pPr marL="1827964" indent="0">
              <a:buNone/>
              <a:defRPr sz="900"/>
            </a:lvl5pPr>
            <a:lvl6pPr marL="2284945" indent="0">
              <a:buNone/>
              <a:defRPr sz="900"/>
            </a:lvl6pPr>
            <a:lvl7pPr marL="2741943" indent="0">
              <a:buNone/>
              <a:defRPr sz="900"/>
            </a:lvl7pPr>
            <a:lvl8pPr marL="3198933" indent="0">
              <a:buNone/>
              <a:defRPr sz="900"/>
            </a:lvl8pPr>
            <a:lvl9pPr marL="3655928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B5BA9-3404-40F9-B634-F63589F63DDE}" type="datetime1">
              <a:rPr lang="it-IT" smtClean="0"/>
              <a:t>10/04/2019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5817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396" tIns="45699" rIns="91396" bIns="45699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200153"/>
            <a:ext cx="8229600" cy="3394472"/>
          </a:xfrm>
          <a:prstGeom prst="rect">
            <a:avLst/>
          </a:prstGeom>
        </p:spPr>
        <p:txBody>
          <a:bodyPr vert="horz" lIns="91396" tIns="45699" rIns="91396" bIns="45699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4767266"/>
            <a:ext cx="2133600" cy="273844"/>
          </a:xfrm>
          <a:prstGeom prst="rect">
            <a:avLst/>
          </a:prstGeom>
        </p:spPr>
        <p:txBody>
          <a:bodyPr vert="horz" lIns="91396" tIns="45699" rIns="91396" bIns="4569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178DA-C07C-4612-802D-8780D03DB2F3}" type="datetime1">
              <a:rPr lang="it-IT" smtClean="0"/>
              <a:t>10/04/2019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4767266"/>
            <a:ext cx="2895600" cy="273844"/>
          </a:xfrm>
          <a:prstGeom prst="rect">
            <a:avLst/>
          </a:prstGeom>
        </p:spPr>
        <p:txBody>
          <a:bodyPr vert="horz" lIns="91396" tIns="45699" rIns="91396" bIns="4569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1" y="4767266"/>
            <a:ext cx="2133600" cy="273844"/>
          </a:xfrm>
          <a:prstGeom prst="rect">
            <a:avLst/>
          </a:prstGeom>
        </p:spPr>
        <p:txBody>
          <a:bodyPr vert="horz" lIns="91396" tIns="45699" rIns="91396" bIns="4569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4395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defTabSz="456981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745" indent="-342745" algn="l" defTabSz="456981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613" indent="-285618" algn="l" defTabSz="456981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472" indent="-228497" algn="l" defTabSz="456981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467" indent="-228497" algn="l" defTabSz="456981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455" indent="-228497" algn="l" defTabSz="456981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455" indent="-228497" algn="l" defTabSz="456981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436" indent="-228497" algn="l" defTabSz="456981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431" indent="-228497" algn="l" defTabSz="456981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419" indent="-228497" algn="l" defTabSz="456981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81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3981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969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964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945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943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933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928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1.emf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7.png"/><Relationship Id="rId4" Type="http://schemas.openxmlformats.org/officeDocument/2006/relationships/image" Target="../media/image2.emf"/><Relationship Id="rId9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microsoft.com/office/2007/relationships/hdphoto" Target="../media/hdphoto1.wdp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microsoft.com/office/2007/relationships/hdphoto" Target="../media/hdphoto1.wdp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microsoft.com/office/2007/relationships/hdphoto" Target="../media/hdphoto1.wdp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g"/><Relationship Id="rId3" Type="http://schemas.openxmlformats.org/officeDocument/2006/relationships/image" Target="../media/image10.jpeg"/><Relationship Id="rId7" Type="http://schemas.openxmlformats.org/officeDocument/2006/relationships/image" Target="../media/image1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wmf"/><Relationship Id="rId11" Type="http://schemas.openxmlformats.org/officeDocument/2006/relationships/image" Target="../media/image8.jpeg"/><Relationship Id="rId5" Type="http://schemas.openxmlformats.org/officeDocument/2006/relationships/image" Target="../media/image12.png"/><Relationship Id="rId10" Type="http://schemas.microsoft.com/office/2007/relationships/hdphoto" Target="../media/hdphoto1.wdp"/><Relationship Id="rId4" Type="http://schemas.openxmlformats.org/officeDocument/2006/relationships/image" Target="../media/image11.jpeg"/><Relationship Id="rId9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13">
            <a:extLst>
              <a:ext uri="{FF2B5EF4-FFF2-40B4-BE49-F238E27FC236}">
                <a16:creationId xmlns:a16="http://schemas.microsoft.com/office/drawing/2014/main" xmlns="" id="{F80A6B41-1D3D-894F-80B3-7BBC6A29CA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6953" y="2762783"/>
            <a:ext cx="8378334" cy="1102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no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lnSpc>
                <a:spcPts val="3060"/>
              </a:lnSpc>
              <a:defRPr/>
            </a:pPr>
            <a:r>
              <a:rPr lang="it-IT" sz="3000" b="1" dirty="0" err="1">
                <a:solidFill>
                  <a:srgbClr val="CA0A24"/>
                </a:solidFill>
                <a:latin typeface="Trebuchet MS" panose="020B0703020202090204" pitchFamily="34" charset="0"/>
                <a:cs typeface="Arial Rounded MT Bold"/>
              </a:rPr>
              <a:t>Deciding</a:t>
            </a:r>
            <a:r>
              <a:rPr lang="it-IT" sz="3000" b="1" dirty="0">
                <a:solidFill>
                  <a:srgbClr val="CA0A24"/>
                </a:solidFill>
                <a:latin typeface="Trebuchet MS" panose="020B0703020202090204" pitchFamily="34" charset="0"/>
                <a:cs typeface="Arial Rounded MT Bold"/>
              </a:rPr>
              <a:t> the mixed-mode </a:t>
            </a:r>
            <a:r>
              <a:rPr lang="it-IT" sz="3000" b="1" dirty="0" smtClean="0">
                <a:solidFill>
                  <a:srgbClr val="CA0A24"/>
                </a:solidFill>
                <a:latin typeface="Trebuchet MS" panose="020B0703020202090204" pitchFamily="34" charset="0"/>
                <a:cs typeface="Arial Rounded MT Bold"/>
              </a:rPr>
              <a:t>design</a:t>
            </a:r>
          </a:p>
          <a:p>
            <a:pPr>
              <a:lnSpc>
                <a:spcPts val="3060"/>
              </a:lnSpc>
              <a:defRPr/>
            </a:pPr>
            <a:r>
              <a:rPr lang="it-IT" sz="3000" b="1" dirty="0" smtClean="0">
                <a:solidFill>
                  <a:srgbClr val="CA0A24"/>
                </a:solidFill>
                <a:latin typeface="Trebuchet MS" panose="020B0703020202090204" pitchFamily="34" charset="0"/>
                <a:cs typeface="Arial Rounded MT Bold"/>
              </a:rPr>
              <a:t>WP1</a:t>
            </a:r>
            <a:endParaRPr lang="it-IT" sz="3000" b="1" dirty="0">
              <a:solidFill>
                <a:srgbClr val="CA0A24"/>
              </a:solidFill>
              <a:latin typeface="Trebuchet MS" panose="020B0703020202090204" pitchFamily="34" charset="0"/>
              <a:cs typeface="Arial Rounded MT Bold"/>
            </a:endParaRPr>
          </a:p>
        </p:txBody>
      </p:sp>
      <p:sp>
        <p:nvSpPr>
          <p:cNvPr id="2054" name="Text Box 15">
            <a:extLst>
              <a:ext uri="{FF2B5EF4-FFF2-40B4-BE49-F238E27FC236}">
                <a16:creationId xmlns:a16="http://schemas.microsoft.com/office/drawing/2014/main" xmlns="" id="{68230B5C-6CE0-FC4C-B193-F0875173DF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12680" y="102240"/>
            <a:ext cx="1974203" cy="2492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it-IT" sz="1500" dirty="0">
                <a:solidFill>
                  <a:schemeClr val="bg1">
                    <a:lumMod val="50000"/>
                  </a:schemeClr>
                </a:solidFill>
                <a:latin typeface="Trebuchet MS" panose="020B0703020202090204" pitchFamily="34" charset="0"/>
                <a:cs typeface="Courier New" charset="0"/>
              </a:rPr>
              <a:t>ROME</a:t>
            </a:r>
          </a:p>
          <a:p>
            <a:pPr>
              <a:defRPr/>
            </a:pPr>
            <a:r>
              <a:rPr lang="it-IT" sz="1500" dirty="0">
                <a:solidFill>
                  <a:schemeClr val="bg1">
                    <a:lumMod val="50000"/>
                  </a:schemeClr>
                </a:solidFill>
                <a:latin typeface="Trebuchet MS" panose="020B0703020202090204" pitchFamily="34" charset="0"/>
                <a:cs typeface="Courier New" charset="0"/>
              </a:rPr>
              <a:t>April 11</a:t>
            </a:r>
            <a:r>
              <a:rPr lang="it-IT" sz="1500" baseline="30000" dirty="0">
                <a:solidFill>
                  <a:schemeClr val="bg1">
                    <a:lumMod val="50000"/>
                  </a:schemeClr>
                </a:solidFill>
                <a:latin typeface="Trebuchet MS" panose="020B0703020202090204" pitchFamily="34" charset="0"/>
                <a:cs typeface="Courier New" charset="0"/>
              </a:rPr>
              <a:t>th | </a:t>
            </a:r>
            <a:r>
              <a:rPr lang="it-IT" sz="1500" dirty="0">
                <a:solidFill>
                  <a:schemeClr val="bg1">
                    <a:lumMod val="50000"/>
                  </a:schemeClr>
                </a:solidFill>
                <a:latin typeface="Trebuchet MS" panose="020B0703020202090204" pitchFamily="34" charset="0"/>
                <a:cs typeface="Courier New" charset="0"/>
              </a:rPr>
              <a:t>12</a:t>
            </a:r>
            <a:r>
              <a:rPr lang="it-IT" sz="1500" baseline="30000" dirty="0">
                <a:solidFill>
                  <a:schemeClr val="bg1">
                    <a:lumMod val="50000"/>
                  </a:schemeClr>
                </a:solidFill>
                <a:latin typeface="Trebuchet MS" panose="020B0703020202090204" pitchFamily="34" charset="0"/>
                <a:cs typeface="Courier New" charset="0"/>
              </a:rPr>
              <a:t>th   </a:t>
            </a:r>
            <a:r>
              <a:rPr lang="it-IT" sz="1500" dirty="0">
                <a:solidFill>
                  <a:schemeClr val="bg1">
                    <a:lumMod val="50000"/>
                  </a:schemeClr>
                </a:solidFill>
                <a:latin typeface="Trebuchet MS" panose="020B0703020202090204" pitchFamily="34" charset="0"/>
                <a:cs typeface="Courier New" charset="0"/>
              </a:rPr>
              <a:t>2019</a:t>
            </a:r>
            <a:endParaRPr lang="it-IT" sz="1500" baseline="30000" dirty="0">
              <a:solidFill>
                <a:schemeClr val="bg1">
                  <a:lumMod val="50000"/>
                </a:schemeClr>
              </a:solidFill>
              <a:latin typeface="Trebuchet MS" panose="020B0703020202090204" pitchFamily="34" charset="0"/>
              <a:cs typeface="Courier New" charset="0"/>
            </a:endParaRPr>
          </a:p>
          <a:p>
            <a:pPr>
              <a:defRPr/>
            </a:pPr>
            <a:endParaRPr lang="it-IT" sz="1800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703020202090204" pitchFamily="34" charset="0"/>
              <a:cs typeface="Courier New" charset="0"/>
            </a:endParaRPr>
          </a:p>
          <a:p>
            <a:pPr>
              <a:defRPr/>
            </a:pPr>
            <a:r>
              <a:rPr lang="it-IT" sz="2700" b="1" dirty="0">
                <a:solidFill>
                  <a:srgbClr val="00529C"/>
                </a:solidFill>
                <a:latin typeface="Trebuchet MS" panose="020B0703020202090204" pitchFamily="34" charset="0"/>
                <a:cs typeface="Courier New" charset="0"/>
              </a:rPr>
              <a:t>MIMOD</a:t>
            </a:r>
          </a:p>
          <a:p>
            <a:pPr>
              <a:defRPr/>
            </a:pPr>
            <a:r>
              <a:rPr lang="it-IT" sz="1800" dirty="0">
                <a:solidFill>
                  <a:srgbClr val="00529C"/>
                </a:solidFill>
                <a:latin typeface="Trebuchet MS" panose="020B0703020202090204" pitchFamily="34" charset="0"/>
                <a:cs typeface="Courier New" charset="0"/>
              </a:rPr>
              <a:t>Mixed-Mode </a:t>
            </a:r>
            <a:r>
              <a:rPr lang="it-IT" sz="1800" dirty="0" err="1">
                <a:solidFill>
                  <a:srgbClr val="00529C"/>
                </a:solidFill>
                <a:latin typeface="Trebuchet MS" panose="020B0703020202090204" pitchFamily="34" charset="0"/>
                <a:cs typeface="Courier New" charset="0"/>
              </a:rPr>
              <a:t>Designs</a:t>
            </a:r>
            <a:r>
              <a:rPr lang="it-IT" sz="1800" dirty="0">
                <a:solidFill>
                  <a:srgbClr val="00529C"/>
                </a:solidFill>
                <a:latin typeface="Trebuchet MS" panose="020B0703020202090204" pitchFamily="34" charset="0"/>
                <a:cs typeface="Courier New" charset="0"/>
              </a:rPr>
              <a:t> for Social </a:t>
            </a:r>
            <a:r>
              <a:rPr lang="it-IT" sz="1800" dirty="0" err="1">
                <a:solidFill>
                  <a:srgbClr val="00529C"/>
                </a:solidFill>
                <a:latin typeface="Trebuchet MS" panose="020B0703020202090204" pitchFamily="34" charset="0"/>
                <a:cs typeface="Courier New" charset="0"/>
              </a:rPr>
              <a:t>Surveys</a:t>
            </a:r>
            <a:endParaRPr lang="it-IT" sz="1800" dirty="0">
              <a:solidFill>
                <a:srgbClr val="00529C"/>
              </a:solidFill>
              <a:latin typeface="Trebuchet MS" panose="020B0703020202090204" pitchFamily="34" charset="0"/>
              <a:cs typeface="Courier New" charset="0"/>
            </a:endParaRPr>
          </a:p>
          <a:p>
            <a:pPr>
              <a:defRPr/>
            </a:pPr>
            <a:endParaRPr lang="it-IT" sz="1800" dirty="0">
              <a:solidFill>
                <a:srgbClr val="00529C"/>
              </a:solidFill>
              <a:latin typeface="Trebuchet MS" panose="020B0703020202090204" pitchFamily="34" charset="0"/>
              <a:cs typeface="Courier New" charset="0"/>
            </a:endParaRPr>
          </a:p>
          <a:p>
            <a:pPr>
              <a:defRPr/>
            </a:pPr>
            <a:r>
              <a:rPr lang="it-IT" sz="1500" dirty="0">
                <a:solidFill>
                  <a:schemeClr val="bg1">
                    <a:lumMod val="50000"/>
                  </a:schemeClr>
                </a:solidFill>
                <a:latin typeface="Trebuchet MS" panose="020B0703020202090204" pitchFamily="34" charset="0"/>
                <a:cs typeface="Courier New" charset="0"/>
              </a:rPr>
              <a:t>FINAL WORKSHOP</a:t>
            </a:r>
          </a:p>
        </p:txBody>
      </p:sp>
      <p:sp>
        <p:nvSpPr>
          <p:cNvPr id="2055" name="Text Box 16">
            <a:extLst>
              <a:ext uri="{FF2B5EF4-FFF2-40B4-BE49-F238E27FC236}">
                <a16:creationId xmlns:a16="http://schemas.microsoft.com/office/drawing/2014/main" xmlns="" id="{EB9C99B0-8318-BA41-BB4A-226A0DD20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712" y="3965840"/>
            <a:ext cx="8296977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it-IT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703020202090204" pitchFamily="34" charset="0"/>
              </a:rPr>
              <a:t>Martina Lo Conte</a:t>
            </a:r>
          </a:p>
          <a:p>
            <a:pPr>
              <a:defRPr/>
            </a:pPr>
            <a:r>
              <a:rPr lang="it-IT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703020202090204" pitchFamily="34" charset="0"/>
              </a:rPr>
              <a:t>Istat</a:t>
            </a:r>
            <a:endParaRPr lang="it-IT" sz="1200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703020202090204" pitchFamily="34" charset="0"/>
            </a:endParaRPr>
          </a:p>
          <a:p>
            <a:pPr>
              <a:spcBef>
                <a:spcPts val="600"/>
              </a:spcBef>
              <a:defRPr/>
            </a:pPr>
            <a:endParaRPr lang="it-IT" sz="1100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703020202090204" pitchFamily="34" charset="0"/>
            </a:endParaRPr>
          </a:p>
        </p:txBody>
      </p:sp>
      <p:sp>
        <p:nvSpPr>
          <p:cNvPr id="12" name="Line 5">
            <a:extLst>
              <a:ext uri="{FF2B5EF4-FFF2-40B4-BE49-F238E27FC236}">
                <a16:creationId xmlns:a16="http://schemas.microsoft.com/office/drawing/2014/main" xmlns="" id="{1015FD01-6A29-8F4A-AC2F-07FE2053B78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6954" y="4514219"/>
            <a:ext cx="8378335" cy="3971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/>
            <a:tailEnd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wrap="none" lIns="68580" tIns="34290" rIns="68580" bIns="34290" anchor="ctr"/>
          <a:lstStyle/>
          <a:p>
            <a:pPr>
              <a:defRPr/>
            </a:pPr>
            <a:endParaRPr lang="it-IT" sz="1800" dirty="0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xmlns="" id="{CA591B10-3FF6-0448-B1AA-D79B87972FE1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 bwMode="auto">
          <a:xfrm>
            <a:off x="-1839" y="-11"/>
            <a:ext cx="6599194" cy="2643002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lc="http://schemas.openxmlformats.org/drawingml/2006/lockedCanvas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ma14="http://schemas.microsoft.com/office/mac/drawingml/2011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mc="http://schemas.openxmlformats.org/markup-compatibility/2006" xmlns:wpc="http://schemas.microsoft.com/office/word/2010/wordprocessingCanvas"/>
            </a:ext>
          </a:extLst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xmlns="" id="{347C0623-8E40-5349-B333-F498F7FC24FA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7113" y="4653425"/>
            <a:ext cx="638175" cy="442913"/>
          </a:xfrm>
          <a:prstGeom prst="rect">
            <a:avLst/>
          </a:prstGeom>
          <a:extLst>
            <a:ext uri="{FAA26D3D-D897-4be2-8F04-BA451C77F1D7}">
              <ma14:placeholderFlag xmlns:lc="http://schemas.openxmlformats.org/drawingml/2006/lockedCanvas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ma14="http://schemas.microsoft.com/office/mac/drawingml/2011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mc="http://schemas.openxmlformats.org/markup-compatibility/2006" xmlns:wpc="http://schemas.microsoft.com/office/word/2010/wordprocessingCanvas"/>
            </a:ext>
          </a:extLst>
        </p:spPr>
      </p:pic>
      <p:pic>
        <p:nvPicPr>
          <p:cNvPr id="9" name="Immagin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6320" y="4553538"/>
            <a:ext cx="1137254" cy="533333"/>
          </a:xfrm>
          <a:prstGeom prst="rect">
            <a:avLst/>
          </a:prstGeom>
        </p:spPr>
      </p:pic>
      <p:pic>
        <p:nvPicPr>
          <p:cNvPr id="10" name="Immagin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8536" y="4552185"/>
            <a:ext cx="1257784" cy="603250"/>
          </a:xfrm>
          <a:prstGeom prst="rect">
            <a:avLst/>
          </a:prstGeom>
        </p:spPr>
      </p:pic>
      <p:pic>
        <p:nvPicPr>
          <p:cNvPr id="11" name="Immagine 2"/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67138" y="4740010"/>
            <a:ext cx="1358411" cy="23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Immagine 12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3574" y="4597189"/>
            <a:ext cx="469900" cy="469900"/>
          </a:xfrm>
          <a:prstGeom prst="rect">
            <a:avLst/>
          </a:prstGeom>
        </p:spPr>
      </p:pic>
      <p:pic>
        <p:nvPicPr>
          <p:cNvPr id="14" name="Immagine 13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4499" y="4697659"/>
            <a:ext cx="1143000" cy="332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182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:zoom/>
      </p:transition>
    </mc:Choice>
    <mc:Fallback xmlns="">
      <p:transition spd="slow" advClick="0">
        <p:zoom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nettore 1 7"/>
          <p:cNvCxnSpPr/>
          <p:nvPr/>
        </p:nvCxnSpPr>
        <p:spPr>
          <a:xfrm>
            <a:off x="1162540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itolo 1"/>
          <p:cNvSpPr txBox="1">
            <a:spLocks/>
          </p:cNvSpPr>
          <p:nvPr/>
        </p:nvSpPr>
        <p:spPr>
          <a:xfrm>
            <a:off x="843817" y="0"/>
            <a:ext cx="8300183" cy="557575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8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grpSp>
        <p:nvGrpSpPr>
          <p:cNvPr id="31" name="Gruppo 30"/>
          <p:cNvGrpSpPr/>
          <p:nvPr/>
        </p:nvGrpSpPr>
        <p:grpSpPr>
          <a:xfrm>
            <a:off x="1213342" y="4585529"/>
            <a:ext cx="7390908" cy="412476"/>
            <a:chOff x="1213342" y="4585529"/>
            <a:chExt cx="7390908" cy="412476"/>
          </a:xfrm>
        </p:grpSpPr>
        <p:sp>
          <p:nvSpPr>
            <p:cNvPr id="32" name="CasellaDiTesto 31"/>
            <p:cNvSpPr txBox="1"/>
            <p:nvPr/>
          </p:nvSpPr>
          <p:spPr>
            <a:xfrm>
              <a:off x="1213342" y="4645946"/>
              <a:ext cx="4255558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700"/>
                </a:lnSpc>
                <a:spcAft>
                  <a:spcPts val="600"/>
                </a:spcAft>
                <a:buClr>
                  <a:srgbClr val="CF1E24"/>
                </a:buClr>
                <a:buSzPct val="90000"/>
                <a:defRPr/>
              </a:pPr>
              <a:r>
                <a:rPr lang="en-US" altLang="it-IT" sz="10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MIMOD project </a:t>
              </a:r>
              <a:r>
                <a:rPr lang="en-US" altLang="it-IT" sz="10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- Mixed-Mode </a:t>
              </a:r>
              <a:r>
                <a:rPr lang="en-US" altLang="it-IT" sz="10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Designs in Social Surveys</a:t>
              </a:r>
            </a:p>
            <a:p>
              <a:pPr>
                <a:lnSpc>
                  <a:spcPts val="700"/>
                </a:lnSpc>
                <a:spcAft>
                  <a:spcPts val="1000"/>
                </a:spcAft>
                <a:buClr>
                  <a:srgbClr val="CF1E24"/>
                </a:buClr>
                <a:buSzPct val="90000"/>
                <a:defRPr/>
              </a:pPr>
              <a:r>
                <a:rPr lang="it-IT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Rome, 11-12 April 2019</a:t>
              </a:r>
              <a:endParaRPr lang="it-IT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pic>
          <p:nvPicPr>
            <p:cNvPr id="33" name="Immagine 2"/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416797" y="4699870"/>
              <a:ext cx="1358411" cy="2318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4" name="Immagine 33" descr="EC logo example - horizontal version"/>
            <p:cNvPicPr/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58343" y="4585529"/>
              <a:ext cx="1545907" cy="4124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35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689098" y="4602405"/>
            <a:ext cx="406400" cy="273844"/>
          </a:xfrm>
        </p:spPr>
        <p:txBody>
          <a:bodyPr/>
          <a:lstStyle/>
          <a:p>
            <a:r>
              <a:rPr lang="it-IT" dirty="0" smtClean="0"/>
              <a:t>10</a:t>
            </a:r>
            <a:endParaRPr lang="it-IT" dirty="0"/>
          </a:p>
        </p:txBody>
      </p:sp>
      <p:grpSp>
        <p:nvGrpSpPr>
          <p:cNvPr id="2" name="Gruppo 1"/>
          <p:cNvGrpSpPr/>
          <p:nvPr/>
        </p:nvGrpSpPr>
        <p:grpSpPr>
          <a:xfrm>
            <a:off x="156068" y="649345"/>
            <a:ext cx="5680847" cy="474420"/>
            <a:chOff x="261572" y="649345"/>
            <a:chExt cx="5680847" cy="474420"/>
          </a:xfrm>
        </p:grpSpPr>
        <p:sp>
          <p:nvSpPr>
            <p:cNvPr id="19" name="Rettangolo 18"/>
            <p:cNvSpPr/>
            <p:nvPr/>
          </p:nvSpPr>
          <p:spPr>
            <a:xfrm rot="5400000">
              <a:off x="289229" y="621688"/>
              <a:ext cx="474420" cy="52973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it-IT" sz="3200" b="1" dirty="0"/>
                <a:t>4</a:t>
              </a:r>
            </a:p>
          </p:txBody>
        </p:sp>
        <p:sp>
          <p:nvSpPr>
            <p:cNvPr id="14" name="Rettangolo 13"/>
            <p:cNvSpPr/>
            <p:nvPr/>
          </p:nvSpPr>
          <p:spPr>
            <a:xfrm>
              <a:off x="967018" y="684511"/>
              <a:ext cx="4975401" cy="40011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r>
                <a:rPr lang="en-US" sz="2000" dirty="0" smtClean="0">
                  <a:solidFill>
                    <a:schemeClr val="tx1"/>
                  </a:solidFill>
                </a:rPr>
                <a:t>Evaluate</a:t>
              </a:r>
              <a:r>
                <a:rPr lang="en-US" sz="2000" dirty="0" smtClean="0">
                  <a:solidFill>
                    <a:srgbClr val="AE1023"/>
                  </a:solidFill>
                </a:rPr>
                <a:t> </a:t>
              </a:r>
              <a:r>
                <a:rPr lang="en-US" sz="2000" dirty="0">
                  <a:solidFill>
                    <a:schemeClr val="tx1"/>
                  </a:solidFill>
                </a:rPr>
                <a:t>different </a:t>
              </a:r>
              <a:r>
                <a:rPr lang="en-US" sz="2000" dirty="0" smtClean="0">
                  <a:solidFill>
                    <a:srgbClr val="AE1023"/>
                  </a:solidFill>
                </a:rPr>
                <a:t>mixed-mode </a:t>
              </a:r>
              <a:r>
                <a:rPr lang="en-US" sz="2000" dirty="0">
                  <a:solidFill>
                    <a:srgbClr val="AE1023"/>
                  </a:solidFill>
                </a:rPr>
                <a:t>design options</a:t>
              </a:r>
            </a:p>
          </p:txBody>
        </p:sp>
      </p:grpSp>
      <p:sp>
        <p:nvSpPr>
          <p:cNvPr id="15" name="CasellaDiTesto 14"/>
          <p:cNvSpPr txBox="1"/>
          <p:nvPr/>
        </p:nvSpPr>
        <p:spPr>
          <a:xfrm>
            <a:off x="917805" y="94121"/>
            <a:ext cx="820322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2400" b="1" dirty="0" smtClean="0">
                <a:solidFill>
                  <a:schemeClr val="bg1"/>
                </a:solidFill>
                <a:latin typeface="+mj-lt"/>
              </a:rPr>
              <a:t>The </a:t>
            </a:r>
            <a:r>
              <a:rPr lang="it-IT" sz="2400" b="1" dirty="0" err="1" smtClean="0">
                <a:solidFill>
                  <a:schemeClr val="bg1"/>
                </a:solidFill>
                <a:latin typeface="+mj-lt"/>
              </a:rPr>
              <a:t>decision</a:t>
            </a:r>
            <a:r>
              <a:rPr lang="it-IT" sz="24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it-IT" sz="2400" b="1" dirty="0" err="1" smtClean="0">
                <a:solidFill>
                  <a:schemeClr val="bg1"/>
                </a:solidFill>
                <a:latin typeface="+mj-lt"/>
              </a:rPr>
              <a:t>making</a:t>
            </a:r>
            <a:r>
              <a:rPr lang="it-IT" sz="24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it-IT" sz="2400" b="1" dirty="0" err="1" smtClean="0">
                <a:solidFill>
                  <a:schemeClr val="bg1"/>
                </a:solidFill>
                <a:latin typeface="+mj-lt"/>
              </a:rPr>
              <a:t>process</a:t>
            </a:r>
            <a:r>
              <a:rPr lang="it-IT" sz="2400" b="1" dirty="0" smtClean="0">
                <a:solidFill>
                  <a:schemeClr val="bg1"/>
                </a:solidFill>
                <a:latin typeface="+mj-lt"/>
              </a:rPr>
              <a:t>: </a:t>
            </a:r>
            <a:r>
              <a:rPr lang="it-IT" sz="2400" b="1" dirty="0" err="1">
                <a:solidFill>
                  <a:schemeClr val="bg1"/>
                </a:solidFill>
              </a:rPr>
              <a:t>Step</a:t>
            </a:r>
            <a:r>
              <a:rPr lang="it-IT" sz="2400" b="1" dirty="0">
                <a:solidFill>
                  <a:schemeClr val="bg1"/>
                </a:solidFill>
              </a:rPr>
              <a:t> </a:t>
            </a:r>
            <a:r>
              <a:rPr lang="it-IT" sz="2400" b="1" dirty="0" smtClean="0">
                <a:solidFill>
                  <a:schemeClr val="bg1"/>
                </a:solidFill>
              </a:rPr>
              <a:t>4</a:t>
            </a:r>
            <a:endParaRPr lang="it-IT" sz="2400" b="1" dirty="0">
              <a:solidFill>
                <a:schemeClr val="bg1"/>
              </a:solidFill>
            </a:endParaRPr>
          </a:p>
        </p:txBody>
      </p:sp>
      <p:sp>
        <p:nvSpPr>
          <p:cNvPr id="17" name="Rettangolo 16"/>
          <p:cNvSpPr/>
          <p:nvPr/>
        </p:nvSpPr>
        <p:spPr>
          <a:xfrm>
            <a:off x="765730" y="1661655"/>
            <a:ext cx="76668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/>
              <a:t>b)  </a:t>
            </a:r>
            <a:r>
              <a:rPr lang="en-US" sz="1800" dirty="0" smtClean="0"/>
              <a:t> </a:t>
            </a:r>
            <a:r>
              <a:rPr lang="en-US" sz="1800" dirty="0"/>
              <a:t>Define which </a:t>
            </a:r>
            <a:r>
              <a:rPr lang="en-US" sz="1800" dirty="0">
                <a:solidFill>
                  <a:srgbClr val="AE1023"/>
                </a:solidFill>
              </a:rPr>
              <a:t>devices</a:t>
            </a:r>
            <a:r>
              <a:rPr lang="en-US" sz="1800" dirty="0"/>
              <a:t> respondents </a:t>
            </a:r>
            <a:r>
              <a:rPr lang="en-US" sz="1800" dirty="0" smtClean="0"/>
              <a:t>can use, </a:t>
            </a:r>
            <a:r>
              <a:rPr lang="en-US" sz="1800" dirty="0"/>
              <a:t>if CAWI mode is </a:t>
            </a:r>
            <a:r>
              <a:rPr lang="en-US" sz="1800" dirty="0" smtClean="0"/>
              <a:t>offered  </a:t>
            </a:r>
            <a:r>
              <a:rPr lang="en-US" sz="1800" dirty="0"/>
              <a:t>	</a:t>
            </a:r>
          </a:p>
        </p:txBody>
      </p:sp>
      <p:sp>
        <p:nvSpPr>
          <p:cNvPr id="18" name="Rettangolo 17"/>
          <p:cNvSpPr/>
          <p:nvPr/>
        </p:nvSpPr>
        <p:spPr>
          <a:xfrm>
            <a:off x="760948" y="1998448"/>
            <a:ext cx="80593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/>
              <a:t>c) </a:t>
            </a:r>
            <a:r>
              <a:rPr lang="en-US" sz="1800" dirty="0" smtClean="0"/>
              <a:t>  </a:t>
            </a:r>
            <a:r>
              <a:rPr lang="en-US" sz="1800" dirty="0" smtClean="0">
                <a:solidFill>
                  <a:srgbClr val="AE1023"/>
                </a:solidFill>
              </a:rPr>
              <a:t>Design</a:t>
            </a:r>
            <a:r>
              <a:rPr lang="en-US" sz="1800" dirty="0" smtClean="0"/>
              <a:t> </a:t>
            </a:r>
            <a:r>
              <a:rPr lang="en-US" sz="1800" dirty="0"/>
              <a:t>and </a:t>
            </a:r>
            <a:r>
              <a:rPr lang="en-US" sz="1800" dirty="0">
                <a:solidFill>
                  <a:srgbClr val="AE1023"/>
                </a:solidFill>
              </a:rPr>
              <a:t>test the questionnaire </a:t>
            </a:r>
            <a:r>
              <a:rPr lang="en-US" sz="1800" dirty="0" smtClean="0"/>
              <a:t>to </a:t>
            </a:r>
            <a:r>
              <a:rPr lang="en-US" sz="1800" dirty="0"/>
              <a:t>reduce </a:t>
            </a:r>
            <a:r>
              <a:rPr lang="en-US" sz="1800" dirty="0" smtClean="0"/>
              <a:t>mode measurement </a:t>
            </a:r>
            <a:r>
              <a:rPr lang="en-US" sz="1800" dirty="0"/>
              <a:t>effect </a:t>
            </a:r>
          </a:p>
        </p:txBody>
      </p:sp>
      <p:sp>
        <p:nvSpPr>
          <p:cNvPr id="20" name="Fumetto 3 19"/>
          <p:cNvSpPr/>
          <p:nvPr/>
        </p:nvSpPr>
        <p:spPr>
          <a:xfrm>
            <a:off x="7293099" y="1432914"/>
            <a:ext cx="966127" cy="360242"/>
          </a:xfrm>
          <a:prstGeom prst="wedgeEllipseCallou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700" dirty="0" smtClean="0">
                <a:solidFill>
                  <a:schemeClr val="tx1"/>
                </a:solidFill>
              </a:rPr>
              <a:t>WP5</a:t>
            </a:r>
            <a:endParaRPr lang="it-IT" sz="1700" dirty="0">
              <a:solidFill>
                <a:schemeClr val="tx1"/>
              </a:solidFill>
            </a:endParaRPr>
          </a:p>
        </p:txBody>
      </p:sp>
      <p:sp>
        <p:nvSpPr>
          <p:cNvPr id="21" name="Fumetto 3 20"/>
          <p:cNvSpPr/>
          <p:nvPr/>
        </p:nvSpPr>
        <p:spPr>
          <a:xfrm>
            <a:off x="7783915" y="1800973"/>
            <a:ext cx="966127" cy="360242"/>
          </a:xfrm>
          <a:prstGeom prst="wedgeEllipseCallou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700" dirty="0" smtClean="0">
                <a:solidFill>
                  <a:schemeClr val="tx1"/>
                </a:solidFill>
              </a:rPr>
              <a:t>WP4</a:t>
            </a:r>
            <a:endParaRPr lang="it-IT" sz="1700" dirty="0">
              <a:solidFill>
                <a:schemeClr val="tx1"/>
              </a:solidFill>
            </a:endParaRPr>
          </a:p>
        </p:txBody>
      </p:sp>
      <p:sp>
        <p:nvSpPr>
          <p:cNvPr id="22" name="Rettangolo 21"/>
          <p:cNvSpPr/>
          <p:nvPr/>
        </p:nvSpPr>
        <p:spPr>
          <a:xfrm>
            <a:off x="759366" y="2358642"/>
            <a:ext cx="79746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/>
              <a:t>d)  </a:t>
            </a:r>
            <a:r>
              <a:rPr lang="en-US" sz="1800" dirty="0" smtClean="0"/>
              <a:t> Evaluate </a:t>
            </a:r>
            <a:r>
              <a:rPr lang="en-US" sz="1800" dirty="0"/>
              <a:t>the </a:t>
            </a:r>
            <a:r>
              <a:rPr lang="en-US" sz="1800" dirty="0">
                <a:solidFill>
                  <a:srgbClr val="AE1023"/>
                </a:solidFill>
              </a:rPr>
              <a:t>complexity</a:t>
            </a:r>
            <a:r>
              <a:rPr lang="en-US" sz="1800" dirty="0"/>
              <a:t> of the logistics and </a:t>
            </a:r>
            <a:r>
              <a:rPr lang="en-US" sz="1800" dirty="0" smtClean="0"/>
              <a:t>operations </a:t>
            </a:r>
          </a:p>
          <a:p>
            <a:r>
              <a:rPr lang="en-US" sz="1800" dirty="0"/>
              <a:t>	</a:t>
            </a:r>
            <a:r>
              <a:rPr lang="en-US" sz="1800" dirty="0" smtClean="0"/>
              <a:t>	</a:t>
            </a:r>
            <a:r>
              <a:rPr lang="en-US" sz="1800" dirty="0"/>
              <a:t>(Data collection IT system and human </a:t>
            </a:r>
            <a:r>
              <a:rPr lang="en-US" sz="1800" dirty="0" smtClean="0"/>
              <a:t>resources)</a:t>
            </a:r>
            <a:r>
              <a:rPr lang="en-US" sz="1800" dirty="0"/>
              <a:t>	</a:t>
            </a:r>
          </a:p>
        </p:txBody>
      </p:sp>
      <p:sp>
        <p:nvSpPr>
          <p:cNvPr id="23" name="Fumetto 3 22"/>
          <p:cNvSpPr/>
          <p:nvPr/>
        </p:nvSpPr>
        <p:spPr>
          <a:xfrm>
            <a:off x="6458857" y="2401767"/>
            <a:ext cx="966127" cy="360242"/>
          </a:xfrm>
          <a:prstGeom prst="wedgeEllipseCallou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800" dirty="0" smtClean="0">
                <a:solidFill>
                  <a:schemeClr val="tx1"/>
                </a:solidFill>
              </a:rPr>
              <a:t>WP3</a:t>
            </a:r>
            <a:endParaRPr lang="it-IT" sz="1800" dirty="0">
              <a:solidFill>
                <a:schemeClr val="tx1"/>
              </a:solidFill>
            </a:endParaRPr>
          </a:p>
        </p:txBody>
      </p:sp>
      <p:sp>
        <p:nvSpPr>
          <p:cNvPr id="24" name="Rettangolo 23"/>
          <p:cNvSpPr/>
          <p:nvPr/>
        </p:nvSpPr>
        <p:spPr>
          <a:xfrm>
            <a:off x="766900" y="3005226"/>
            <a:ext cx="80798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/>
              <a:t>e)  </a:t>
            </a:r>
            <a:r>
              <a:rPr lang="en-US" sz="1800" dirty="0" smtClean="0"/>
              <a:t> </a:t>
            </a:r>
            <a:r>
              <a:rPr lang="en-US" sz="1800" dirty="0"/>
              <a:t>Evaluate the possibility of enhancing </a:t>
            </a:r>
            <a:r>
              <a:rPr lang="en-US" sz="1800" dirty="0" smtClean="0"/>
              <a:t>response rates and population coverage 			(</a:t>
            </a:r>
            <a:r>
              <a:rPr lang="en-US" sz="1800" dirty="0" smtClean="0">
                <a:solidFill>
                  <a:srgbClr val="AE1023"/>
                </a:solidFill>
              </a:rPr>
              <a:t>incentives, mode choice</a:t>
            </a:r>
            <a:r>
              <a:rPr lang="en-US" sz="1800" dirty="0" smtClean="0"/>
              <a:t>)		</a:t>
            </a:r>
            <a:endParaRPr lang="en-US" sz="1800" dirty="0"/>
          </a:p>
        </p:txBody>
      </p:sp>
      <p:sp>
        <p:nvSpPr>
          <p:cNvPr id="25" name="Rettangolo 24"/>
          <p:cNvSpPr/>
          <p:nvPr/>
        </p:nvSpPr>
        <p:spPr>
          <a:xfrm>
            <a:off x="761146" y="1274739"/>
            <a:ext cx="6858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/>
              <a:t>a)   </a:t>
            </a:r>
            <a:r>
              <a:rPr lang="en-US" sz="1800" dirty="0" smtClean="0"/>
              <a:t>Define </a:t>
            </a:r>
            <a:r>
              <a:rPr lang="en-US" sz="1800" dirty="0"/>
              <a:t>the </a:t>
            </a:r>
            <a:r>
              <a:rPr lang="en-US" sz="1800" dirty="0" smtClean="0">
                <a:solidFill>
                  <a:srgbClr val="AE1023"/>
                </a:solidFill>
              </a:rPr>
              <a:t>sequence </a:t>
            </a:r>
            <a:r>
              <a:rPr lang="en-US" sz="1800" dirty="0" smtClean="0"/>
              <a:t>of modes</a:t>
            </a:r>
            <a:r>
              <a:rPr lang="en-US" sz="1800" dirty="0"/>
              <a:t>	</a:t>
            </a:r>
          </a:p>
        </p:txBody>
      </p:sp>
      <p:sp>
        <p:nvSpPr>
          <p:cNvPr id="26" name="Rettangolo 25"/>
          <p:cNvSpPr/>
          <p:nvPr/>
        </p:nvSpPr>
        <p:spPr>
          <a:xfrm>
            <a:off x="783987" y="3582130"/>
            <a:ext cx="817612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/>
              <a:t>f)   </a:t>
            </a:r>
            <a:r>
              <a:rPr lang="en-US" sz="1800" dirty="0" smtClean="0"/>
              <a:t>Design </a:t>
            </a:r>
            <a:r>
              <a:rPr lang="en-US" sz="1800" dirty="0"/>
              <a:t>the </a:t>
            </a:r>
            <a:r>
              <a:rPr lang="en-US" sz="1800" dirty="0">
                <a:solidFill>
                  <a:srgbClr val="AE1023"/>
                </a:solidFill>
              </a:rPr>
              <a:t>communication </a:t>
            </a:r>
            <a:r>
              <a:rPr lang="en-US" sz="1800" dirty="0" smtClean="0">
                <a:solidFill>
                  <a:srgbClr val="AE1023"/>
                </a:solidFill>
              </a:rPr>
              <a:t>strategy</a:t>
            </a:r>
            <a:endParaRPr lang="en-US" sz="1800" dirty="0" smtClean="0"/>
          </a:p>
          <a:p>
            <a:r>
              <a:rPr lang="en-US" sz="1800" dirty="0"/>
              <a:t>	</a:t>
            </a:r>
            <a:r>
              <a:rPr lang="en-US" sz="1800" dirty="0" smtClean="0"/>
              <a:t>	(</a:t>
            </a:r>
            <a:r>
              <a:rPr lang="en-US" sz="1600" dirty="0" smtClean="0"/>
              <a:t>advance </a:t>
            </a:r>
            <a:r>
              <a:rPr lang="en-US" sz="1600" dirty="0"/>
              <a:t>letter, reminders, 	</a:t>
            </a:r>
            <a:r>
              <a:rPr lang="en-US" sz="1600" dirty="0" smtClean="0"/>
              <a:t>interviewers </a:t>
            </a:r>
            <a:r>
              <a:rPr lang="en-US" sz="1600" dirty="0"/>
              <a:t>instructions and </a:t>
            </a:r>
            <a:r>
              <a:rPr lang="en-US" sz="1600" dirty="0" smtClean="0"/>
              <a:t>training, survey website)</a:t>
            </a:r>
            <a:endParaRPr lang="en-US" sz="1600" dirty="0"/>
          </a:p>
        </p:txBody>
      </p:sp>
      <p:sp>
        <p:nvSpPr>
          <p:cNvPr id="27" name="Fumetto 3 26"/>
          <p:cNvSpPr/>
          <p:nvPr/>
        </p:nvSpPr>
        <p:spPr>
          <a:xfrm>
            <a:off x="7767863" y="3560487"/>
            <a:ext cx="966127" cy="360242"/>
          </a:xfrm>
          <a:prstGeom prst="wedgeEllipseCallou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700" dirty="0" smtClean="0">
                <a:solidFill>
                  <a:schemeClr val="tx1"/>
                </a:solidFill>
              </a:rPr>
              <a:t>WP4</a:t>
            </a:r>
            <a:endParaRPr lang="it-IT" sz="1700" dirty="0">
              <a:solidFill>
                <a:schemeClr val="tx1"/>
              </a:solidFill>
            </a:endParaRPr>
          </a:p>
        </p:txBody>
      </p:sp>
      <p:sp>
        <p:nvSpPr>
          <p:cNvPr id="28" name="Rettangolo 27"/>
          <p:cNvSpPr/>
          <p:nvPr/>
        </p:nvSpPr>
        <p:spPr>
          <a:xfrm>
            <a:off x="769942" y="4185738"/>
            <a:ext cx="32124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/>
              <a:t>g)  </a:t>
            </a:r>
            <a:r>
              <a:rPr lang="en-US" sz="1800" dirty="0" smtClean="0">
                <a:solidFill>
                  <a:srgbClr val="AE1023"/>
                </a:solidFill>
              </a:rPr>
              <a:t>Test </a:t>
            </a:r>
            <a:r>
              <a:rPr lang="en-US" sz="1800" dirty="0"/>
              <a:t>the mixed-mode </a:t>
            </a:r>
            <a:r>
              <a:rPr lang="en-US" sz="1800" dirty="0" smtClean="0"/>
              <a:t>design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567355914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 animBg="1"/>
      <p:bldP spid="2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nettore 1 7"/>
          <p:cNvCxnSpPr/>
          <p:nvPr/>
        </p:nvCxnSpPr>
        <p:spPr>
          <a:xfrm>
            <a:off x="1162540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ttangolo 18"/>
          <p:cNvSpPr/>
          <p:nvPr/>
        </p:nvSpPr>
        <p:spPr>
          <a:xfrm rot="5400000">
            <a:off x="197247" y="788288"/>
            <a:ext cx="408904" cy="57479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it-IT" sz="3200" b="1" dirty="0" smtClean="0"/>
              <a:t>5</a:t>
            </a:r>
            <a:endParaRPr lang="it-IT" sz="3200" b="1" dirty="0"/>
          </a:p>
        </p:txBody>
      </p:sp>
      <p:sp>
        <p:nvSpPr>
          <p:cNvPr id="29" name="Titolo 1"/>
          <p:cNvSpPr txBox="1">
            <a:spLocks/>
          </p:cNvSpPr>
          <p:nvPr/>
        </p:nvSpPr>
        <p:spPr>
          <a:xfrm>
            <a:off x="843817" y="0"/>
            <a:ext cx="8300183" cy="557575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8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grpSp>
        <p:nvGrpSpPr>
          <p:cNvPr id="31" name="Gruppo 30"/>
          <p:cNvGrpSpPr/>
          <p:nvPr/>
        </p:nvGrpSpPr>
        <p:grpSpPr>
          <a:xfrm>
            <a:off x="1213342" y="4585529"/>
            <a:ext cx="7390908" cy="412476"/>
            <a:chOff x="1213342" y="4585529"/>
            <a:chExt cx="7390908" cy="412476"/>
          </a:xfrm>
        </p:grpSpPr>
        <p:sp>
          <p:nvSpPr>
            <p:cNvPr id="32" name="CasellaDiTesto 31"/>
            <p:cNvSpPr txBox="1"/>
            <p:nvPr/>
          </p:nvSpPr>
          <p:spPr>
            <a:xfrm>
              <a:off x="1213342" y="4645946"/>
              <a:ext cx="4255558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700"/>
                </a:lnSpc>
                <a:spcAft>
                  <a:spcPts val="600"/>
                </a:spcAft>
                <a:buClr>
                  <a:srgbClr val="CF1E24"/>
                </a:buClr>
                <a:buSzPct val="90000"/>
                <a:defRPr/>
              </a:pPr>
              <a:r>
                <a:rPr lang="en-US" altLang="it-IT" sz="10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MIMOD project </a:t>
              </a:r>
              <a:r>
                <a:rPr lang="en-US" altLang="it-IT" sz="10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- Mixed-Mode </a:t>
              </a:r>
              <a:r>
                <a:rPr lang="en-US" altLang="it-IT" sz="10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Designs in Social Surveys</a:t>
              </a:r>
            </a:p>
            <a:p>
              <a:pPr>
                <a:lnSpc>
                  <a:spcPts val="700"/>
                </a:lnSpc>
                <a:spcAft>
                  <a:spcPts val="1000"/>
                </a:spcAft>
                <a:buClr>
                  <a:srgbClr val="CF1E24"/>
                </a:buClr>
                <a:buSzPct val="90000"/>
                <a:defRPr/>
              </a:pPr>
              <a:r>
                <a:rPr lang="it-IT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Rome, 11-12 April 2019</a:t>
              </a:r>
              <a:endParaRPr lang="it-IT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pic>
          <p:nvPicPr>
            <p:cNvPr id="33" name="Immagine 2"/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416797" y="4699870"/>
              <a:ext cx="1358411" cy="2318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4" name="Immagine 33" descr="EC logo example - horizontal version"/>
            <p:cNvPicPr/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58343" y="4585529"/>
              <a:ext cx="1545907" cy="4124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35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689098" y="4602405"/>
            <a:ext cx="406400" cy="273844"/>
          </a:xfrm>
        </p:spPr>
        <p:txBody>
          <a:bodyPr/>
          <a:lstStyle/>
          <a:p>
            <a:r>
              <a:rPr lang="it-IT" dirty="0" smtClean="0"/>
              <a:t>11</a:t>
            </a:r>
            <a:endParaRPr lang="it-IT" dirty="0"/>
          </a:p>
        </p:txBody>
      </p:sp>
      <p:sp>
        <p:nvSpPr>
          <p:cNvPr id="12" name="Rettangolo 11"/>
          <p:cNvSpPr/>
          <p:nvPr/>
        </p:nvSpPr>
        <p:spPr>
          <a:xfrm>
            <a:off x="821962" y="880027"/>
            <a:ext cx="6743701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AE1023"/>
                </a:solidFill>
              </a:rPr>
              <a:t>Implement</a:t>
            </a:r>
            <a:r>
              <a:rPr lang="en-US" sz="2000" dirty="0" smtClean="0"/>
              <a:t> </a:t>
            </a:r>
            <a:r>
              <a:rPr lang="en-US" sz="2000" dirty="0"/>
              <a:t>the mixed-mode design and </a:t>
            </a:r>
            <a:r>
              <a:rPr lang="en-US" sz="2000" dirty="0">
                <a:solidFill>
                  <a:srgbClr val="AE1023"/>
                </a:solidFill>
              </a:rPr>
              <a:t>collect data </a:t>
            </a:r>
          </a:p>
        </p:txBody>
      </p:sp>
      <p:sp>
        <p:nvSpPr>
          <p:cNvPr id="13" name="CasellaDiTesto 12"/>
          <p:cNvSpPr txBox="1"/>
          <p:nvPr/>
        </p:nvSpPr>
        <p:spPr>
          <a:xfrm>
            <a:off x="917805" y="94121"/>
            <a:ext cx="820322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2400" b="1" dirty="0" smtClean="0">
                <a:solidFill>
                  <a:schemeClr val="bg1"/>
                </a:solidFill>
                <a:latin typeface="+mj-lt"/>
              </a:rPr>
              <a:t>The </a:t>
            </a:r>
            <a:r>
              <a:rPr lang="it-IT" sz="2400" b="1" dirty="0" err="1" smtClean="0">
                <a:solidFill>
                  <a:schemeClr val="bg1"/>
                </a:solidFill>
                <a:latin typeface="+mj-lt"/>
              </a:rPr>
              <a:t>decision</a:t>
            </a:r>
            <a:r>
              <a:rPr lang="it-IT" sz="24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it-IT" sz="2400" b="1" dirty="0" err="1" smtClean="0">
                <a:solidFill>
                  <a:schemeClr val="bg1"/>
                </a:solidFill>
                <a:latin typeface="+mj-lt"/>
              </a:rPr>
              <a:t>making</a:t>
            </a:r>
            <a:r>
              <a:rPr lang="it-IT" sz="24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it-IT" sz="2400" b="1" dirty="0" err="1" smtClean="0">
                <a:solidFill>
                  <a:schemeClr val="bg1"/>
                </a:solidFill>
                <a:latin typeface="+mj-lt"/>
              </a:rPr>
              <a:t>process</a:t>
            </a:r>
            <a:r>
              <a:rPr lang="it-IT" sz="2400" b="1" dirty="0">
                <a:solidFill>
                  <a:schemeClr val="bg1"/>
                </a:solidFill>
              </a:rPr>
              <a:t> : </a:t>
            </a:r>
            <a:r>
              <a:rPr lang="it-IT" sz="2400" b="1" dirty="0" err="1">
                <a:solidFill>
                  <a:schemeClr val="bg1"/>
                </a:solidFill>
              </a:rPr>
              <a:t>Step</a:t>
            </a:r>
            <a:r>
              <a:rPr lang="it-IT" sz="2400" b="1" dirty="0">
                <a:solidFill>
                  <a:schemeClr val="bg1"/>
                </a:solidFill>
              </a:rPr>
              <a:t> </a:t>
            </a:r>
            <a:r>
              <a:rPr lang="it-IT" sz="2400" b="1" dirty="0" smtClean="0">
                <a:solidFill>
                  <a:schemeClr val="bg1"/>
                </a:solidFill>
              </a:rPr>
              <a:t> 5</a:t>
            </a:r>
            <a:endParaRPr lang="it-IT" sz="2400" b="1" dirty="0">
              <a:solidFill>
                <a:schemeClr val="bg1"/>
              </a:solidFill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821962" y="1534075"/>
            <a:ext cx="778228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 smtClean="0"/>
              <a:t>During </a:t>
            </a:r>
            <a:r>
              <a:rPr lang="en-GB" sz="1800" dirty="0"/>
              <a:t>this phase, two viewpoints have to be taken into account: </a:t>
            </a:r>
            <a:endParaRPr lang="en-GB" sz="1800" dirty="0" smtClean="0"/>
          </a:p>
          <a:p>
            <a:r>
              <a:rPr lang="en-GB" sz="1800" dirty="0" smtClean="0"/>
              <a:t>that </a:t>
            </a:r>
            <a:r>
              <a:rPr lang="en-GB" sz="1800" dirty="0"/>
              <a:t>of respondents and that of interviewers (if they are involved). </a:t>
            </a:r>
            <a:endParaRPr lang="en-GB" sz="1800" dirty="0" smtClean="0"/>
          </a:p>
          <a:p>
            <a:r>
              <a:rPr lang="en-GB" sz="1800" dirty="0" smtClean="0"/>
              <a:t>As </a:t>
            </a:r>
            <a:r>
              <a:rPr lang="en-GB" sz="1800" dirty="0"/>
              <a:t>to </a:t>
            </a:r>
            <a:r>
              <a:rPr lang="en-GB" sz="1800" dirty="0" smtClean="0">
                <a:solidFill>
                  <a:srgbClr val="C00000"/>
                </a:solidFill>
              </a:rPr>
              <a:t>respondents</a:t>
            </a:r>
            <a:r>
              <a:rPr lang="en-GB" sz="1800" dirty="0" smtClean="0"/>
              <a:t>, it </a:t>
            </a:r>
            <a:r>
              <a:rPr lang="en-GB" sz="1800" dirty="0"/>
              <a:t>is important to always facilitate respondents tasks by setting a contact centre not only to provide respondents with technical and thematic assistance, but also to assure them about  the confidentiality of the data they provide.  </a:t>
            </a:r>
            <a:endParaRPr lang="en-GB" sz="1800" dirty="0" smtClean="0"/>
          </a:p>
          <a:p>
            <a:r>
              <a:rPr lang="en-GB" sz="1800" dirty="0" smtClean="0"/>
              <a:t>For </a:t>
            </a:r>
            <a:r>
              <a:rPr lang="en-GB" sz="1800" dirty="0" smtClean="0">
                <a:solidFill>
                  <a:srgbClr val="C00000"/>
                </a:solidFill>
              </a:rPr>
              <a:t>interviewers</a:t>
            </a:r>
            <a:r>
              <a:rPr lang="en-GB" sz="1800" dirty="0"/>
              <a:t>, training and motivation are essential. This is particularly true in mixed-mode surveys using web as first mode, where it can happen that the “easiest” respondents participate to the online questionnaire and the “most difficult” cases are left to interviewers.</a:t>
            </a:r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2867836709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nettore 1 7"/>
          <p:cNvCxnSpPr/>
          <p:nvPr/>
        </p:nvCxnSpPr>
        <p:spPr>
          <a:xfrm>
            <a:off x="1162540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ttangolo 18"/>
          <p:cNvSpPr/>
          <p:nvPr/>
        </p:nvSpPr>
        <p:spPr>
          <a:xfrm rot="5400000">
            <a:off x="327244" y="784686"/>
            <a:ext cx="430028" cy="55037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it-IT" sz="3200" b="1" dirty="0" smtClean="0"/>
              <a:t>6</a:t>
            </a:r>
            <a:endParaRPr lang="it-IT" sz="3200" b="1" dirty="0"/>
          </a:p>
        </p:txBody>
      </p:sp>
      <p:sp>
        <p:nvSpPr>
          <p:cNvPr id="29" name="Titolo 1"/>
          <p:cNvSpPr txBox="1">
            <a:spLocks/>
          </p:cNvSpPr>
          <p:nvPr/>
        </p:nvSpPr>
        <p:spPr>
          <a:xfrm>
            <a:off x="843817" y="0"/>
            <a:ext cx="8300183" cy="557575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8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grpSp>
        <p:nvGrpSpPr>
          <p:cNvPr id="31" name="Gruppo 30"/>
          <p:cNvGrpSpPr/>
          <p:nvPr/>
        </p:nvGrpSpPr>
        <p:grpSpPr>
          <a:xfrm>
            <a:off x="1213342" y="4585529"/>
            <a:ext cx="7390908" cy="412476"/>
            <a:chOff x="1213342" y="4585529"/>
            <a:chExt cx="7390908" cy="412476"/>
          </a:xfrm>
        </p:grpSpPr>
        <p:sp>
          <p:nvSpPr>
            <p:cNvPr id="32" name="CasellaDiTesto 31"/>
            <p:cNvSpPr txBox="1"/>
            <p:nvPr/>
          </p:nvSpPr>
          <p:spPr>
            <a:xfrm>
              <a:off x="1213342" y="4645946"/>
              <a:ext cx="4255558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700"/>
                </a:lnSpc>
                <a:spcAft>
                  <a:spcPts val="600"/>
                </a:spcAft>
                <a:buClr>
                  <a:srgbClr val="CF1E24"/>
                </a:buClr>
                <a:buSzPct val="90000"/>
                <a:defRPr/>
              </a:pPr>
              <a:r>
                <a:rPr lang="en-US" altLang="it-IT" sz="10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MIMOD project </a:t>
              </a:r>
              <a:r>
                <a:rPr lang="en-US" altLang="it-IT" sz="10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- Mixed-Mode </a:t>
              </a:r>
              <a:r>
                <a:rPr lang="en-US" altLang="it-IT" sz="10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Designs in Social Surveys</a:t>
              </a:r>
            </a:p>
            <a:p>
              <a:pPr>
                <a:lnSpc>
                  <a:spcPts val="700"/>
                </a:lnSpc>
                <a:spcAft>
                  <a:spcPts val="1000"/>
                </a:spcAft>
                <a:buClr>
                  <a:srgbClr val="CF1E24"/>
                </a:buClr>
                <a:buSzPct val="90000"/>
                <a:defRPr/>
              </a:pPr>
              <a:r>
                <a:rPr lang="it-IT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Rome, 11-12 April 2019</a:t>
              </a:r>
              <a:endParaRPr lang="it-IT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pic>
          <p:nvPicPr>
            <p:cNvPr id="33" name="Immagine 2"/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416797" y="4699870"/>
              <a:ext cx="1358411" cy="2318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4" name="Immagine 33" descr="EC logo example - horizontal version"/>
            <p:cNvPicPr/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58343" y="4585529"/>
              <a:ext cx="1545907" cy="4124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35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689098" y="4602405"/>
            <a:ext cx="406400" cy="273844"/>
          </a:xfrm>
        </p:spPr>
        <p:txBody>
          <a:bodyPr/>
          <a:lstStyle/>
          <a:p>
            <a:r>
              <a:rPr lang="it-IT" dirty="0" smtClean="0"/>
              <a:t>12</a:t>
            </a:r>
            <a:endParaRPr lang="it-IT" dirty="0"/>
          </a:p>
        </p:txBody>
      </p:sp>
      <p:sp>
        <p:nvSpPr>
          <p:cNvPr id="13" name="Rettangolo 12"/>
          <p:cNvSpPr/>
          <p:nvPr/>
        </p:nvSpPr>
        <p:spPr>
          <a:xfrm>
            <a:off x="861405" y="873829"/>
            <a:ext cx="2269019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000" dirty="0" smtClean="0"/>
              <a:t>Compute </a:t>
            </a:r>
            <a:r>
              <a:rPr lang="en-US" sz="2000" dirty="0">
                <a:solidFill>
                  <a:srgbClr val="AE1023"/>
                </a:solidFill>
              </a:rPr>
              <a:t>estimates </a:t>
            </a:r>
          </a:p>
        </p:txBody>
      </p:sp>
      <p:sp>
        <p:nvSpPr>
          <p:cNvPr id="15" name="Rettangolo 14"/>
          <p:cNvSpPr/>
          <p:nvPr/>
        </p:nvSpPr>
        <p:spPr>
          <a:xfrm>
            <a:off x="852609" y="1446122"/>
            <a:ext cx="5243393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AE1023"/>
                </a:solidFill>
              </a:rPr>
              <a:t>Assess</a:t>
            </a:r>
            <a:r>
              <a:rPr lang="en-US" sz="2000" dirty="0" smtClean="0"/>
              <a:t> </a:t>
            </a:r>
            <a:r>
              <a:rPr lang="en-US" sz="2000" dirty="0"/>
              <a:t>the results in terms of the defined aims</a:t>
            </a:r>
          </a:p>
        </p:txBody>
      </p:sp>
      <p:sp>
        <p:nvSpPr>
          <p:cNvPr id="17" name="Rettangolo 16"/>
          <p:cNvSpPr/>
          <p:nvPr/>
        </p:nvSpPr>
        <p:spPr>
          <a:xfrm>
            <a:off x="861405" y="2025650"/>
            <a:ext cx="1433387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AE1023"/>
                </a:solidFill>
              </a:rPr>
              <a:t>Document</a:t>
            </a:r>
            <a:endParaRPr lang="en-US" sz="2000" dirty="0">
              <a:solidFill>
                <a:srgbClr val="AE1023"/>
              </a:solidFill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917805" y="94121"/>
            <a:ext cx="820322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2400" b="1" dirty="0" smtClean="0">
                <a:solidFill>
                  <a:schemeClr val="bg1"/>
                </a:solidFill>
                <a:latin typeface="+mj-lt"/>
              </a:rPr>
              <a:t>The </a:t>
            </a:r>
            <a:r>
              <a:rPr lang="it-IT" sz="2400" b="1" dirty="0" err="1" smtClean="0">
                <a:solidFill>
                  <a:schemeClr val="bg1"/>
                </a:solidFill>
                <a:latin typeface="+mj-lt"/>
              </a:rPr>
              <a:t>decision</a:t>
            </a:r>
            <a:r>
              <a:rPr lang="it-IT" sz="24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it-IT" sz="2400" b="1" dirty="0" err="1" smtClean="0">
                <a:solidFill>
                  <a:schemeClr val="bg1"/>
                </a:solidFill>
                <a:latin typeface="+mj-lt"/>
              </a:rPr>
              <a:t>making</a:t>
            </a:r>
            <a:r>
              <a:rPr lang="it-IT" sz="24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it-IT" sz="2400" b="1" dirty="0" err="1" smtClean="0">
                <a:solidFill>
                  <a:schemeClr val="bg1"/>
                </a:solidFill>
                <a:latin typeface="+mj-lt"/>
              </a:rPr>
              <a:t>process</a:t>
            </a:r>
            <a:r>
              <a:rPr lang="it-IT" sz="2400" b="1" dirty="0">
                <a:solidFill>
                  <a:schemeClr val="bg1"/>
                </a:solidFill>
              </a:rPr>
              <a:t> : </a:t>
            </a:r>
            <a:r>
              <a:rPr lang="it-IT" sz="2400" b="1" dirty="0" err="1" smtClean="0">
                <a:solidFill>
                  <a:schemeClr val="bg1"/>
                </a:solidFill>
              </a:rPr>
              <a:t>final</a:t>
            </a:r>
            <a:r>
              <a:rPr lang="it-IT" sz="2400" b="1" dirty="0" smtClean="0">
                <a:solidFill>
                  <a:schemeClr val="bg1"/>
                </a:solidFill>
              </a:rPr>
              <a:t> </a:t>
            </a:r>
            <a:r>
              <a:rPr lang="it-IT" sz="2400" b="1" dirty="0" err="1" smtClean="0">
                <a:solidFill>
                  <a:schemeClr val="bg1"/>
                </a:solidFill>
              </a:rPr>
              <a:t>steps</a:t>
            </a:r>
            <a:endParaRPr lang="it-IT" sz="2400" b="1" dirty="0">
              <a:solidFill>
                <a:schemeClr val="bg1"/>
              </a:solidFill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2778827" y="2709053"/>
            <a:ext cx="615951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 smtClean="0"/>
              <a:t>These steps conclude </a:t>
            </a:r>
            <a:r>
              <a:rPr lang="en-GB" sz="1800" dirty="0"/>
              <a:t>the survey process. </a:t>
            </a:r>
            <a:endParaRPr lang="en-GB" sz="1800" dirty="0" smtClean="0"/>
          </a:p>
          <a:p>
            <a:endParaRPr lang="en-GB" sz="1200" dirty="0" smtClean="0"/>
          </a:p>
          <a:p>
            <a:r>
              <a:rPr lang="en-GB" sz="1800" dirty="0" smtClean="0"/>
              <a:t>Step </a:t>
            </a:r>
            <a:r>
              <a:rPr lang="en-GB" sz="1800" dirty="0"/>
              <a:t>7 about the assessment has the purpose to </a:t>
            </a:r>
            <a:r>
              <a:rPr lang="en-GB" sz="1800" dirty="0">
                <a:solidFill>
                  <a:srgbClr val="C00000"/>
                </a:solidFill>
              </a:rPr>
              <a:t>evaluate the design performance </a:t>
            </a:r>
            <a:r>
              <a:rPr lang="en-GB" sz="1800" dirty="0"/>
              <a:t>in terms of </a:t>
            </a:r>
            <a:r>
              <a:rPr lang="en-GB" sz="1800" dirty="0">
                <a:solidFill>
                  <a:srgbClr val="C00000"/>
                </a:solidFill>
              </a:rPr>
              <a:t>data quality </a:t>
            </a:r>
            <a:r>
              <a:rPr lang="en-GB" sz="1800" dirty="0"/>
              <a:t>and </a:t>
            </a:r>
            <a:r>
              <a:rPr lang="en-GB" sz="1800" dirty="0" smtClean="0">
                <a:solidFill>
                  <a:srgbClr val="C00000"/>
                </a:solidFill>
              </a:rPr>
              <a:t>costs,</a:t>
            </a:r>
            <a:r>
              <a:rPr lang="en-GB" sz="1800" dirty="0" smtClean="0"/>
              <a:t> and therefore </a:t>
            </a:r>
            <a:r>
              <a:rPr lang="en-GB" sz="1800" dirty="0"/>
              <a:t>to provide indications for future survey editions. </a:t>
            </a:r>
            <a:endParaRPr lang="it-IT" sz="1200" dirty="0"/>
          </a:p>
          <a:p>
            <a:r>
              <a:rPr lang="en-GB" sz="1200" dirty="0"/>
              <a:t>  </a:t>
            </a:r>
            <a:endParaRPr lang="it-IT" sz="1200" dirty="0"/>
          </a:p>
        </p:txBody>
      </p:sp>
      <p:sp>
        <p:nvSpPr>
          <p:cNvPr id="20" name="Rettangolo 19"/>
          <p:cNvSpPr/>
          <p:nvPr/>
        </p:nvSpPr>
        <p:spPr>
          <a:xfrm rot="5400000">
            <a:off x="324378" y="1367114"/>
            <a:ext cx="430028" cy="55037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it-IT" sz="3200" b="1" dirty="0" smtClean="0"/>
              <a:t>7</a:t>
            </a:r>
            <a:endParaRPr lang="it-IT" sz="3200" b="1" dirty="0"/>
          </a:p>
        </p:txBody>
      </p:sp>
      <p:sp>
        <p:nvSpPr>
          <p:cNvPr id="21" name="Rettangolo 20"/>
          <p:cNvSpPr/>
          <p:nvPr/>
        </p:nvSpPr>
        <p:spPr>
          <a:xfrm rot="5400000">
            <a:off x="306551" y="1932935"/>
            <a:ext cx="430028" cy="55037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it-IT" sz="3200" b="1" dirty="0" smtClean="0"/>
              <a:t>8</a:t>
            </a:r>
            <a:endParaRPr lang="it-IT" sz="3200" b="1" dirty="0"/>
          </a:p>
        </p:txBody>
      </p:sp>
    </p:spTree>
    <p:extLst>
      <p:ext uri="{BB962C8B-B14F-4D97-AF65-F5344CB8AC3E}">
        <p14:creationId xmlns:p14="http://schemas.microsoft.com/office/powerpoint/2010/main" val="164141506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nettore 1 7"/>
          <p:cNvCxnSpPr/>
          <p:nvPr/>
        </p:nvCxnSpPr>
        <p:spPr>
          <a:xfrm>
            <a:off x="1162540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" name="Gruppo 1"/>
          <p:cNvGrpSpPr/>
          <p:nvPr/>
        </p:nvGrpSpPr>
        <p:grpSpPr>
          <a:xfrm>
            <a:off x="861720" y="700388"/>
            <a:ext cx="8176776" cy="384721"/>
            <a:chOff x="967224" y="1236700"/>
            <a:chExt cx="8176776" cy="384721"/>
          </a:xfrm>
        </p:grpSpPr>
        <p:sp>
          <p:nvSpPr>
            <p:cNvPr id="5" name="Rettangolo 4"/>
            <p:cNvSpPr/>
            <p:nvPr/>
          </p:nvSpPr>
          <p:spPr>
            <a:xfrm>
              <a:off x="967224" y="1236700"/>
              <a:ext cx="8176776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800" dirty="0">
                  <a:solidFill>
                    <a:srgbClr val="C00000"/>
                  </a:solidFill>
                </a:rPr>
                <a:t>1.       Determine and prioritize </a:t>
              </a:r>
              <a:r>
                <a:rPr lang="en-US" sz="1800" dirty="0" smtClean="0">
                  <a:solidFill>
                    <a:srgbClr val="C00000"/>
                  </a:solidFill>
                </a:rPr>
                <a:t>aims</a:t>
              </a:r>
              <a:endParaRPr lang="en-US" sz="1800" dirty="0">
                <a:solidFill>
                  <a:srgbClr val="C00000"/>
                </a:solidFill>
              </a:endParaRPr>
            </a:p>
          </p:txBody>
        </p:sp>
        <p:sp>
          <p:nvSpPr>
            <p:cNvPr id="19" name="Rettangolo 18"/>
            <p:cNvSpPr/>
            <p:nvPr/>
          </p:nvSpPr>
          <p:spPr>
            <a:xfrm rot="5400000">
              <a:off x="1046194" y="1199165"/>
              <a:ext cx="352147" cy="49236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it-IT" sz="3200" b="1" dirty="0" smtClean="0">
                  <a:solidFill>
                    <a:schemeClr val="bg1"/>
                  </a:solidFill>
                </a:rPr>
                <a:t>1</a:t>
              </a:r>
              <a:endParaRPr lang="it-IT" sz="32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" name="Gruppo 2"/>
          <p:cNvGrpSpPr/>
          <p:nvPr/>
        </p:nvGrpSpPr>
        <p:grpSpPr>
          <a:xfrm>
            <a:off x="870447" y="1188017"/>
            <a:ext cx="1988123" cy="369731"/>
            <a:chOff x="967159" y="1662785"/>
            <a:chExt cx="1988123" cy="369731"/>
          </a:xfrm>
        </p:grpSpPr>
        <p:sp>
          <p:nvSpPr>
            <p:cNvPr id="11" name="Rettangolo 10"/>
            <p:cNvSpPr/>
            <p:nvPr/>
          </p:nvSpPr>
          <p:spPr>
            <a:xfrm>
              <a:off x="984743" y="1662785"/>
              <a:ext cx="197053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800" dirty="0" smtClean="0">
                  <a:solidFill>
                    <a:srgbClr val="C00000"/>
                  </a:solidFill>
                </a:rPr>
                <a:t>2.       Identify risks </a:t>
              </a:r>
              <a:endParaRPr lang="en-US" sz="1800" dirty="0">
                <a:solidFill>
                  <a:srgbClr val="C00000"/>
                </a:solidFill>
              </a:endParaRPr>
            </a:p>
          </p:txBody>
        </p:sp>
        <p:sp>
          <p:nvSpPr>
            <p:cNvPr id="20" name="Rettangolo 19"/>
            <p:cNvSpPr/>
            <p:nvPr/>
          </p:nvSpPr>
          <p:spPr>
            <a:xfrm rot="5400000">
              <a:off x="1037268" y="1610260"/>
              <a:ext cx="352147" cy="49236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it-IT" sz="3200" b="1" dirty="0" smtClean="0"/>
                <a:t>2</a:t>
              </a:r>
              <a:endParaRPr lang="it-IT" sz="3200" b="1" dirty="0"/>
            </a:p>
          </p:txBody>
        </p:sp>
      </p:grpSp>
      <p:grpSp>
        <p:nvGrpSpPr>
          <p:cNvPr id="6" name="Gruppo 5"/>
          <p:cNvGrpSpPr/>
          <p:nvPr/>
        </p:nvGrpSpPr>
        <p:grpSpPr>
          <a:xfrm>
            <a:off x="870447" y="1668533"/>
            <a:ext cx="3813223" cy="369731"/>
            <a:chOff x="967159" y="2072965"/>
            <a:chExt cx="3813223" cy="369731"/>
          </a:xfrm>
        </p:grpSpPr>
        <p:sp>
          <p:nvSpPr>
            <p:cNvPr id="12" name="Rettangolo 11"/>
            <p:cNvSpPr/>
            <p:nvPr/>
          </p:nvSpPr>
          <p:spPr>
            <a:xfrm>
              <a:off x="967159" y="2072965"/>
              <a:ext cx="381322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800" dirty="0"/>
                <a:t>3.       Determine the </a:t>
              </a:r>
              <a:r>
                <a:rPr lang="en-US" sz="1800" dirty="0">
                  <a:solidFill>
                    <a:srgbClr val="AE1023"/>
                  </a:solidFill>
                </a:rPr>
                <a:t>candidate modes </a:t>
              </a:r>
            </a:p>
          </p:txBody>
        </p:sp>
        <p:sp>
          <p:nvSpPr>
            <p:cNvPr id="21" name="Rettangolo 20"/>
            <p:cNvSpPr/>
            <p:nvPr/>
          </p:nvSpPr>
          <p:spPr>
            <a:xfrm rot="5400000">
              <a:off x="1037402" y="2020440"/>
              <a:ext cx="352147" cy="49236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it-IT" sz="3200" b="1" dirty="0" smtClean="0"/>
                <a:t>3</a:t>
              </a:r>
              <a:endParaRPr lang="it-IT" sz="3200" b="1" dirty="0"/>
            </a:p>
          </p:txBody>
        </p:sp>
      </p:grpSp>
      <p:grpSp>
        <p:nvGrpSpPr>
          <p:cNvPr id="7" name="Gruppo 6"/>
          <p:cNvGrpSpPr/>
          <p:nvPr/>
        </p:nvGrpSpPr>
        <p:grpSpPr>
          <a:xfrm>
            <a:off x="861655" y="2154026"/>
            <a:ext cx="4387094" cy="382783"/>
            <a:chOff x="958367" y="2505706"/>
            <a:chExt cx="4220173" cy="382783"/>
          </a:xfrm>
        </p:grpSpPr>
        <p:sp>
          <p:nvSpPr>
            <p:cNvPr id="13" name="Rettangolo 12"/>
            <p:cNvSpPr/>
            <p:nvPr/>
          </p:nvSpPr>
          <p:spPr>
            <a:xfrm>
              <a:off x="958367" y="2505706"/>
              <a:ext cx="4220173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800" dirty="0">
                  <a:solidFill>
                    <a:srgbClr val="C00000"/>
                  </a:solidFill>
                </a:rPr>
                <a:t>4.  </a:t>
              </a:r>
              <a:r>
                <a:rPr lang="en-US" sz="1800" dirty="0"/>
                <a:t>     </a:t>
              </a:r>
              <a:r>
                <a:rPr lang="en-US" sz="1800" dirty="0">
                  <a:solidFill>
                    <a:srgbClr val="AE1023"/>
                  </a:solidFill>
                </a:rPr>
                <a:t>Evaluate </a:t>
              </a:r>
              <a:r>
                <a:rPr lang="en-US" sz="1800" dirty="0" smtClean="0">
                  <a:solidFill>
                    <a:srgbClr val="AE1023"/>
                  </a:solidFill>
                </a:rPr>
                <a:t>mixed-mode </a:t>
              </a:r>
              <a:r>
                <a:rPr lang="en-US" sz="1800" dirty="0">
                  <a:solidFill>
                    <a:srgbClr val="AE1023"/>
                  </a:solidFill>
                </a:rPr>
                <a:t>design options</a:t>
              </a:r>
            </a:p>
          </p:txBody>
        </p:sp>
        <p:sp>
          <p:nvSpPr>
            <p:cNvPr id="23" name="Rettangolo 22"/>
            <p:cNvSpPr/>
            <p:nvPr/>
          </p:nvSpPr>
          <p:spPr>
            <a:xfrm rot="5400000">
              <a:off x="1028476" y="2466233"/>
              <a:ext cx="352147" cy="49236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it-IT" sz="3200" b="1" dirty="0" smtClean="0">
                  <a:solidFill>
                    <a:schemeClr val="bg1"/>
                  </a:solidFill>
                </a:rPr>
                <a:t>4</a:t>
              </a:r>
              <a:endParaRPr lang="it-IT" sz="32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" name="Gruppo 8"/>
          <p:cNvGrpSpPr/>
          <p:nvPr/>
        </p:nvGrpSpPr>
        <p:grpSpPr>
          <a:xfrm>
            <a:off x="888096" y="2635954"/>
            <a:ext cx="6752358" cy="375929"/>
            <a:chOff x="967428" y="2926272"/>
            <a:chExt cx="6752358" cy="375929"/>
          </a:xfrm>
        </p:grpSpPr>
        <p:sp>
          <p:nvSpPr>
            <p:cNvPr id="14" name="Rettangolo 13"/>
            <p:cNvSpPr/>
            <p:nvPr/>
          </p:nvSpPr>
          <p:spPr>
            <a:xfrm>
              <a:off x="976085" y="2926272"/>
              <a:ext cx="6743701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800" dirty="0"/>
                <a:t>5.       </a:t>
              </a:r>
              <a:r>
                <a:rPr lang="en-US" sz="1800" dirty="0">
                  <a:solidFill>
                    <a:srgbClr val="AE1023"/>
                  </a:solidFill>
                </a:rPr>
                <a:t>Implement</a:t>
              </a:r>
              <a:r>
                <a:rPr lang="en-US" sz="1800" dirty="0"/>
                <a:t> </a:t>
              </a:r>
              <a:r>
                <a:rPr lang="en-US" sz="1800" dirty="0" smtClean="0"/>
                <a:t>and </a:t>
              </a:r>
              <a:r>
                <a:rPr lang="en-US" sz="1800" dirty="0">
                  <a:solidFill>
                    <a:srgbClr val="AE1023"/>
                  </a:solidFill>
                </a:rPr>
                <a:t>collect data </a:t>
              </a:r>
            </a:p>
          </p:txBody>
        </p:sp>
        <p:sp>
          <p:nvSpPr>
            <p:cNvPr id="24" name="Rettangolo 23"/>
            <p:cNvSpPr/>
            <p:nvPr/>
          </p:nvSpPr>
          <p:spPr>
            <a:xfrm rot="5400000">
              <a:off x="1037537" y="2879945"/>
              <a:ext cx="352147" cy="49236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it-IT" sz="3200" b="1" dirty="0" smtClean="0"/>
                <a:t>5</a:t>
              </a:r>
              <a:endParaRPr lang="it-IT" sz="3200" b="1" dirty="0"/>
            </a:p>
          </p:txBody>
        </p:sp>
      </p:grpSp>
      <p:grpSp>
        <p:nvGrpSpPr>
          <p:cNvPr id="10" name="Gruppo 9"/>
          <p:cNvGrpSpPr/>
          <p:nvPr/>
        </p:nvGrpSpPr>
        <p:grpSpPr>
          <a:xfrm>
            <a:off x="870447" y="3138855"/>
            <a:ext cx="2603533" cy="373368"/>
            <a:chOff x="967159" y="3270735"/>
            <a:chExt cx="2603533" cy="373368"/>
          </a:xfrm>
        </p:grpSpPr>
        <p:sp>
          <p:nvSpPr>
            <p:cNvPr id="15" name="Rettangolo 14"/>
            <p:cNvSpPr/>
            <p:nvPr/>
          </p:nvSpPr>
          <p:spPr>
            <a:xfrm>
              <a:off x="967159" y="3270735"/>
              <a:ext cx="260353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800" dirty="0"/>
                <a:t>6.       Compute </a:t>
              </a:r>
              <a:r>
                <a:rPr lang="en-US" sz="1800" dirty="0">
                  <a:solidFill>
                    <a:srgbClr val="AE1023"/>
                  </a:solidFill>
                </a:rPr>
                <a:t>estimates </a:t>
              </a:r>
            </a:p>
          </p:txBody>
        </p:sp>
        <p:sp>
          <p:nvSpPr>
            <p:cNvPr id="25" name="Rettangolo 24"/>
            <p:cNvSpPr/>
            <p:nvPr/>
          </p:nvSpPr>
          <p:spPr>
            <a:xfrm rot="5400000">
              <a:off x="1037333" y="3221847"/>
              <a:ext cx="352147" cy="49236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it-IT" sz="3200" b="1" dirty="0" smtClean="0"/>
                <a:t>6</a:t>
              </a:r>
              <a:endParaRPr lang="it-IT" sz="3200" b="1" dirty="0"/>
            </a:p>
          </p:txBody>
        </p:sp>
      </p:grpSp>
      <p:grpSp>
        <p:nvGrpSpPr>
          <p:cNvPr id="17" name="Gruppo 16"/>
          <p:cNvGrpSpPr/>
          <p:nvPr/>
        </p:nvGrpSpPr>
        <p:grpSpPr>
          <a:xfrm>
            <a:off x="888031" y="3631256"/>
            <a:ext cx="6479669" cy="369332"/>
            <a:chOff x="967159" y="3754344"/>
            <a:chExt cx="6479669" cy="369332"/>
          </a:xfrm>
        </p:grpSpPr>
        <p:sp>
          <p:nvSpPr>
            <p:cNvPr id="16" name="Rettangolo 15"/>
            <p:cNvSpPr/>
            <p:nvPr/>
          </p:nvSpPr>
          <p:spPr>
            <a:xfrm>
              <a:off x="967224" y="3754344"/>
              <a:ext cx="6479604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800" dirty="0"/>
                <a:t>7.       </a:t>
              </a:r>
              <a:r>
                <a:rPr lang="en-US" sz="1800" dirty="0">
                  <a:solidFill>
                    <a:srgbClr val="AE1023"/>
                  </a:solidFill>
                </a:rPr>
                <a:t>Assess</a:t>
              </a:r>
              <a:r>
                <a:rPr lang="en-US" sz="1800" dirty="0"/>
                <a:t> the results in terms of the defined aims</a:t>
              </a:r>
            </a:p>
          </p:txBody>
        </p:sp>
        <p:sp>
          <p:nvSpPr>
            <p:cNvPr id="26" name="Rettangolo 25"/>
            <p:cNvSpPr/>
            <p:nvPr/>
          </p:nvSpPr>
          <p:spPr>
            <a:xfrm rot="5400000">
              <a:off x="1037268" y="3688264"/>
              <a:ext cx="352147" cy="49236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it-IT" sz="3200" b="1" dirty="0" smtClean="0"/>
                <a:t>7</a:t>
              </a:r>
              <a:endParaRPr lang="it-IT" sz="3200" b="1" dirty="0"/>
            </a:p>
          </p:txBody>
        </p:sp>
      </p:grpSp>
      <p:grpSp>
        <p:nvGrpSpPr>
          <p:cNvPr id="18" name="Gruppo 17"/>
          <p:cNvGrpSpPr/>
          <p:nvPr/>
        </p:nvGrpSpPr>
        <p:grpSpPr>
          <a:xfrm>
            <a:off x="879373" y="4130649"/>
            <a:ext cx="6909593" cy="370372"/>
            <a:chOff x="976085" y="4148233"/>
            <a:chExt cx="6909593" cy="370372"/>
          </a:xfrm>
        </p:grpSpPr>
        <p:sp>
          <p:nvSpPr>
            <p:cNvPr id="4" name="Rettangolo 3"/>
            <p:cNvSpPr/>
            <p:nvPr/>
          </p:nvSpPr>
          <p:spPr>
            <a:xfrm>
              <a:off x="984743" y="4148233"/>
              <a:ext cx="6900935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800" dirty="0" smtClean="0"/>
                <a:t>8</a:t>
              </a:r>
              <a:r>
                <a:rPr lang="en-US" sz="1800" dirty="0"/>
                <a:t>.      </a:t>
              </a:r>
              <a:r>
                <a:rPr lang="en-US" sz="1800" dirty="0" smtClean="0"/>
                <a:t> </a:t>
              </a:r>
              <a:r>
                <a:rPr lang="en-US" sz="1800" dirty="0" smtClean="0">
                  <a:solidFill>
                    <a:srgbClr val="AE1023"/>
                  </a:solidFill>
                </a:rPr>
                <a:t>Document</a:t>
              </a:r>
              <a:endParaRPr lang="en-US" sz="1800" dirty="0">
                <a:solidFill>
                  <a:srgbClr val="AE1023"/>
                </a:solidFill>
              </a:endParaRPr>
            </a:p>
          </p:txBody>
        </p:sp>
        <p:sp>
          <p:nvSpPr>
            <p:cNvPr id="27" name="Rettangolo 26"/>
            <p:cNvSpPr/>
            <p:nvPr/>
          </p:nvSpPr>
          <p:spPr>
            <a:xfrm rot="5400000">
              <a:off x="1046194" y="4096349"/>
              <a:ext cx="352147" cy="49236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it-IT" sz="3200" b="1" dirty="0" smtClean="0"/>
                <a:t>8</a:t>
              </a:r>
              <a:endParaRPr lang="it-IT" sz="3200" b="1" dirty="0"/>
            </a:p>
          </p:txBody>
        </p:sp>
      </p:grpSp>
      <p:sp>
        <p:nvSpPr>
          <p:cNvPr id="29" name="Titolo 1"/>
          <p:cNvSpPr txBox="1">
            <a:spLocks/>
          </p:cNvSpPr>
          <p:nvPr/>
        </p:nvSpPr>
        <p:spPr>
          <a:xfrm>
            <a:off x="852609" y="-17584"/>
            <a:ext cx="8300183" cy="557575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8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sp>
        <p:nvSpPr>
          <p:cNvPr id="30" name="CasellaDiTesto 29"/>
          <p:cNvSpPr txBox="1"/>
          <p:nvPr/>
        </p:nvSpPr>
        <p:spPr>
          <a:xfrm>
            <a:off x="980218" y="94121"/>
            <a:ext cx="820322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2400" b="1" dirty="0" smtClean="0">
                <a:solidFill>
                  <a:schemeClr val="bg1"/>
                </a:solidFill>
                <a:latin typeface="+mj-lt"/>
              </a:rPr>
              <a:t>The </a:t>
            </a:r>
            <a:r>
              <a:rPr lang="it-IT" sz="2400" b="1" dirty="0" err="1" smtClean="0">
                <a:solidFill>
                  <a:schemeClr val="bg1"/>
                </a:solidFill>
                <a:latin typeface="+mj-lt"/>
              </a:rPr>
              <a:t>checklist</a:t>
            </a:r>
            <a:r>
              <a:rPr lang="it-IT" sz="2400" b="1" dirty="0" smtClean="0">
                <a:solidFill>
                  <a:schemeClr val="bg1"/>
                </a:solidFill>
                <a:latin typeface="+mj-lt"/>
              </a:rPr>
              <a:t> for the mode </a:t>
            </a:r>
            <a:r>
              <a:rPr lang="it-IT" sz="2400" b="1" dirty="0" err="1" smtClean="0">
                <a:solidFill>
                  <a:schemeClr val="bg1"/>
                </a:solidFill>
                <a:latin typeface="+mj-lt"/>
              </a:rPr>
              <a:t>decision</a:t>
            </a:r>
            <a:r>
              <a:rPr lang="it-IT" sz="24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it-IT" sz="2400" b="1" dirty="0" err="1" smtClean="0">
                <a:solidFill>
                  <a:schemeClr val="bg1"/>
                </a:solidFill>
                <a:latin typeface="+mj-lt"/>
              </a:rPr>
              <a:t>process</a:t>
            </a:r>
            <a:endParaRPr lang="it-IT" sz="2400" b="1" dirty="0">
              <a:solidFill>
                <a:schemeClr val="bg1"/>
              </a:solidFill>
            </a:endParaRPr>
          </a:p>
        </p:txBody>
      </p:sp>
      <p:grpSp>
        <p:nvGrpSpPr>
          <p:cNvPr id="31" name="Gruppo 30"/>
          <p:cNvGrpSpPr/>
          <p:nvPr/>
        </p:nvGrpSpPr>
        <p:grpSpPr>
          <a:xfrm>
            <a:off x="1213342" y="4585529"/>
            <a:ext cx="7390908" cy="412476"/>
            <a:chOff x="1213342" y="4585529"/>
            <a:chExt cx="7390908" cy="412476"/>
          </a:xfrm>
        </p:grpSpPr>
        <p:sp>
          <p:nvSpPr>
            <p:cNvPr id="32" name="CasellaDiTesto 31"/>
            <p:cNvSpPr txBox="1"/>
            <p:nvPr/>
          </p:nvSpPr>
          <p:spPr>
            <a:xfrm>
              <a:off x="1213342" y="4645946"/>
              <a:ext cx="4255558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700"/>
                </a:lnSpc>
                <a:spcAft>
                  <a:spcPts val="600"/>
                </a:spcAft>
                <a:buClr>
                  <a:srgbClr val="CF1E24"/>
                </a:buClr>
                <a:buSzPct val="90000"/>
                <a:defRPr/>
              </a:pPr>
              <a:r>
                <a:rPr lang="en-US" altLang="it-IT" sz="10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MIMOD project </a:t>
              </a:r>
              <a:r>
                <a:rPr lang="en-US" altLang="it-IT" sz="10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- Mixed-Mode </a:t>
              </a:r>
              <a:r>
                <a:rPr lang="en-US" altLang="it-IT" sz="10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Designs in Social Surveys</a:t>
              </a:r>
            </a:p>
            <a:p>
              <a:pPr>
                <a:lnSpc>
                  <a:spcPts val="700"/>
                </a:lnSpc>
                <a:spcAft>
                  <a:spcPts val="1000"/>
                </a:spcAft>
                <a:buClr>
                  <a:srgbClr val="CF1E24"/>
                </a:buClr>
                <a:buSzPct val="90000"/>
                <a:defRPr/>
              </a:pPr>
              <a:r>
                <a:rPr lang="it-IT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Rome, 11-12 April 2019</a:t>
              </a:r>
              <a:endParaRPr lang="it-IT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pic>
          <p:nvPicPr>
            <p:cNvPr id="33" name="Immagine 2"/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416797" y="4699870"/>
              <a:ext cx="1358411" cy="2318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4" name="Immagine 33" descr="EC logo example - horizontal version"/>
            <p:cNvPicPr/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58343" y="4585529"/>
              <a:ext cx="1545907" cy="4124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35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689098" y="4602405"/>
            <a:ext cx="406400" cy="273844"/>
          </a:xfrm>
        </p:spPr>
        <p:txBody>
          <a:bodyPr/>
          <a:lstStyle/>
          <a:p>
            <a:r>
              <a:rPr lang="it-IT" dirty="0" smtClean="0"/>
              <a:t>13</a:t>
            </a:r>
            <a:endParaRPr lang="it-IT" dirty="0"/>
          </a:p>
        </p:txBody>
      </p:sp>
      <p:grpSp>
        <p:nvGrpSpPr>
          <p:cNvPr id="22" name="Gruppo 21"/>
          <p:cNvGrpSpPr/>
          <p:nvPr/>
        </p:nvGrpSpPr>
        <p:grpSpPr>
          <a:xfrm>
            <a:off x="5283917" y="1283677"/>
            <a:ext cx="3860083" cy="2281272"/>
            <a:chOff x="1439194" y="1274739"/>
            <a:chExt cx="7704993" cy="3103253"/>
          </a:xfrm>
        </p:grpSpPr>
        <p:sp>
          <p:nvSpPr>
            <p:cNvPr id="36" name="Rettangolo 35"/>
            <p:cNvSpPr/>
            <p:nvPr/>
          </p:nvSpPr>
          <p:spPr>
            <a:xfrm>
              <a:off x="1466298" y="1274739"/>
              <a:ext cx="6858000" cy="442136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200" dirty="0"/>
                <a:t>a)   </a:t>
              </a:r>
              <a:r>
                <a:rPr lang="en-US" sz="1200" dirty="0" smtClean="0"/>
                <a:t>Define </a:t>
              </a:r>
              <a:r>
                <a:rPr lang="en-US" sz="1200" dirty="0"/>
                <a:t>the </a:t>
              </a:r>
              <a:r>
                <a:rPr lang="en-US" sz="1200" dirty="0">
                  <a:solidFill>
                    <a:srgbClr val="AE1023"/>
                  </a:solidFill>
                </a:rPr>
                <a:t>mode sequence/administration</a:t>
              </a:r>
              <a:r>
                <a:rPr lang="en-US" sz="1200" dirty="0"/>
                <a:t>	</a:t>
              </a:r>
            </a:p>
          </p:txBody>
        </p:sp>
        <p:sp>
          <p:nvSpPr>
            <p:cNvPr id="37" name="Rettangolo 36"/>
            <p:cNvSpPr/>
            <p:nvPr/>
          </p:nvSpPr>
          <p:spPr>
            <a:xfrm>
              <a:off x="1451506" y="1661655"/>
              <a:ext cx="7233240" cy="397024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200" dirty="0"/>
                <a:t>b)  </a:t>
              </a:r>
              <a:r>
                <a:rPr lang="en-US" sz="1200" dirty="0" smtClean="0"/>
                <a:t> </a:t>
              </a:r>
              <a:r>
                <a:rPr lang="en-US" sz="1200" dirty="0"/>
                <a:t>Define which </a:t>
              </a:r>
              <a:r>
                <a:rPr lang="en-US" sz="1200" dirty="0">
                  <a:solidFill>
                    <a:srgbClr val="AE1023"/>
                  </a:solidFill>
                </a:rPr>
                <a:t>devices</a:t>
              </a:r>
              <a:r>
                <a:rPr lang="en-US" sz="1200" dirty="0"/>
                <a:t> respondents </a:t>
              </a:r>
              <a:r>
                <a:rPr lang="en-US" sz="1200" dirty="0" smtClean="0"/>
                <a:t>can use (CAWI)</a:t>
              </a:r>
              <a:endParaRPr lang="en-US" sz="1200" dirty="0"/>
            </a:p>
          </p:txBody>
        </p:sp>
        <p:sp>
          <p:nvSpPr>
            <p:cNvPr id="38" name="Rettangolo 37"/>
            <p:cNvSpPr/>
            <p:nvPr/>
          </p:nvSpPr>
          <p:spPr>
            <a:xfrm>
              <a:off x="1455518" y="1998450"/>
              <a:ext cx="6168982" cy="397024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200" dirty="0"/>
                <a:t>c) </a:t>
              </a:r>
              <a:r>
                <a:rPr lang="en-US" sz="1200" dirty="0" smtClean="0"/>
                <a:t>  </a:t>
              </a:r>
              <a:r>
                <a:rPr lang="en-US" sz="1200" dirty="0" smtClean="0">
                  <a:solidFill>
                    <a:srgbClr val="AE1023"/>
                  </a:solidFill>
                </a:rPr>
                <a:t>Design</a:t>
              </a:r>
              <a:r>
                <a:rPr lang="en-US" sz="1200" dirty="0" smtClean="0"/>
                <a:t> </a:t>
              </a:r>
              <a:r>
                <a:rPr lang="en-US" sz="1200" dirty="0"/>
                <a:t>and </a:t>
              </a:r>
              <a:r>
                <a:rPr lang="en-US" sz="1200" dirty="0">
                  <a:solidFill>
                    <a:srgbClr val="AE1023"/>
                  </a:solidFill>
                </a:rPr>
                <a:t>test the </a:t>
              </a:r>
              <a:r>
                <a:rPr lang="en-US" sz="1200" dirty="0" smtClean="0">
                  <a:solidFill>
                    <a:srgbClr val="AE1023"/>
                  </a:solidFill>
                </a:rPr>
                <a:t>questionnaire</a:t>
              </a:r>
              <a:endParaRPr lang="en-US" sz="1200" dirty="0"/>
            </a:p>
          </p:txBody>
        </p:sp>
        <p:sp>
          <p:nvSpPr>
            <p:cNvPr id="39" name="Rettangolo 38"/>
            <p:cNvSpPr/>
            <p:nvPr/>
          </p:nvSpPr>
          <p:spPr>
            <a:xfrm>
              <a:off x="1455861" y="2386761"/>
              <a:ext cx="7688326" cy="92638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200" dirty="0"/>
                <a:t>d)  </a:t>
              </a:r>
              <a:r>
                <a:rPr lang="en-US" sz="1200" dirty="0" smtClean="0"/>
                <a:t> Evaluate </a:t>
              </a:r>
              <a:r>
                <a:rPr lang="en-US" sz="1200" dirty="0"/>
                <a:t>the </a:t>
              </a:r>
              <a:r>
                <a:rPr lang="en-US" sz="1200" dirty="0">
                  <a:solidFill>
                    <a:srgbClr val="AE1023"/>
                  </a:solidFill>
                </a:rPr>
                <a:t>complexity</a:t>
              </a:r>
              <a:r>
                <a:rPr lang="en-US" sz="1200" dirty="0"/>
                <a:t> of the logistics and </a:t>
              </a:r>
              <a:r>
                <a:rPr lang="en-US" sz="1200" dirty="0" smtClean="0"/>
                <a:t>operations </a:t>
              </a:r>
            </a:p>
            <a:p>
              <a:r>
                <a:rPr lang="en-US" sz="1200" dirty="0" smtClean="0"/>
                <a:t>	(case management system and </a:t>
              </a:r>
              <a:r>
                <a:rPr lang="en-US" sz="1200" dirty="0"/>
                <a:t>human </a:t>
              </a:r>
              <a:r>
                <a:rPr lang="en-US" sz="1200" dirty="0" smtClean="0"/>
                <a:t>resources)</a:t>
              </a:r>
              <a:r>
                <a:rPr lang="en-US" sz="1200" dirty="0"/>
                <a:t>	</a:t>
              </a:r>
            </a:p>
          </p:txBody>
        </p:sp>
        <p:sp>
          <p:nvSpPr>
            <p:cNvPr id="40" name="Rettangolo 39"/>
            <p:cNvSpPr/>
            <p:nvPr/>
          </p:nvSpPr>
          <p:spPr>
            <a:xfrm>
              <a:off x="1461469" y="3005226"/>
              <a:ext cx="7656858" cy="661706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200" dirty="0" smtClean="0"/>
                <a:t>e)   Evaluate the </a:t>
              </a:r>
              <a:r>
                <a:rPr lang="en-US" sz="1200" dirty="0"/>
                <a:t>possibility of enhancing </a:t>
              </a:r>
              <a:r>
                <a:rPr lang="en-US" sz="1200" dirty="0" smtClean="0"/>
                <a:t>response rates 	and population coverage (</a:t>
              </a:r>
              <a:r>
                <a:rPr lang="en-US" sz="1200" dirty="0" smtClean="0">
                  <a:solidFill>
                    <a:srgbClr val="AE1023"/>
                  </a:solidFill>
                </a:rPr>
                <a:t>incentives, mode choice</a:t>
              </a:r>
              <a:r>
                <a:rPr lang="en-US" sz="1200" dirty="0" smtClean="0"/>
                <a:t>)</a:t>
              </a:r>
              <a:endParaRPr lang="en-US" sz="1200" dirty="0"/>
            </a:p>
          </p:txBody>
        </p:sp>
        <p:sp>
          <p:nvSpPr>
            <p:cNvPr id="41" name="Rettangolo 40"/>
            <p:cNvSpPr/>
            <p:nvPr/>
          </p:nvSpPr>
          <p:spPr>
            <a:xfrm>
              <a:off x="1483968" y="3597883"/>
              <a:ext cx="5663418" cy="442136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200" dirty="0"/>
                <a:t>f)   </a:t>
              </a:r>
              <a:r>
                <a:rPr lang="en-US" sz="1200" dirty="0" smtClean="0"/>
                <a:t>Design </a:t>
              </a:r>
              <a:r>
                <a:rPr lang="en-US" sz="1200" dirty="0"/>
                <a:t>the </a:t>
              </a:r>
              <a:r>
                <a:rPr lang="en-US" sz="1200" dirty="0">
                  <a:solidFill>
                    <a:srgbClr val="AE1023"/>
                  </a:solidFill>
                </a:rPr>
                <a:t>communication </a:t>
              </a:r>
              <a:r>
                <a:rPr lang="en-US" sz="1200" dirty="0" smtClean="0">
                  <a:solidFill>
                    <a:srgbClr val="AE1023"/>
                  </a:solidFill>
                </a:rPr>
                <a:t>strategy</a:t>
              </a:r>
              <a:endParaRPr lang="en-US" sz="1200" dirty="0"/>
            </a:p>
          </p:txBody>
        </p:sp>
        <p:sp>
          <p:nvSpPr>
            <p:cNvPr id="42" name="Rettangolo 41"/>
            <p:cNvSpPr/>
            <p:nvPr/>
          </p:nvSpPr>
          <p:spPr>
            <a:xfrm>
              <a:off x="1439194" y="3935856"/>
              <a:ext cx="4423679" cy="442136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r>
                <a:rPr lang="en-US" sz="1200" dirty="0"/>
                <a:t>g)  </a:t>
              </a:r>
              <a:r>
                <a:rPr lang="en-US" sz="1200" dirty="0" smtClean="0"/>
                <a:t> </a:t>
              </a:r>
              <a:r>
                <a:rPr lang="en-US" sz="1200" dirty="0">
                  <a:solidFill>
                    <a:srgbClr val="AE1023"/>
                  </a:solidFill>
                </a:rPr>
                <a:t>Test </a:t>
              </a:r>
              <a:r>
                <a:rPr lang="en-US" sz="1200" dirty="0"/>
                <a:t>the mixed-mode </a:t>
              </a:r>
              <a:r>
                <a:rPr lang="en-US" sz="1200" dirty="0" smtClean="0"/>
                <a:t>design</a:t>
              </a:r>
              <a:endParaRPr lang="en-US" sz="1200" dirty="0"/>
            </a:p>
          </p:txBody>
        </p:sp>
      </p:grpSp>
      <p:sp>
        <p:nvSpPr>
          <p:cNvPr id="47" name="Freccia a destra 46"/>
          <p:cNvSpPr/>
          <p:nvPr/>
        </p:nvSpPr>
        <p:spPr>
          <a:xfrm>
            <a:off x="5002700" y="2232352"/>
            <a:ext cx="235236" cy="248230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8" name="Rettangolo 27"/>
          <p:cNvSpPr/>
          <p:nvPr/>
        </p:nvSpPr>
        <p:spPr>
          <a:xfrm>
            <a:off x="5357868" y="3992783"/>
            <a:ext cx="380618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/>
              <a:t>Results of Tests (step 4g) and of Assessment  (step 7) might activate a ‘</a:t>
            </a:r>
            <a:r>
              <a:rPr lang="en-GB" sz="1600" dirty="0">
                <a:solidFill>
                  <a:srgbClr val="C00000"/>
                </a:solidFill>
              </a:rPr>
              <a:t>re-design</a:t>
            </a:r>
            <a:r>
              <a:rPr lang="en-GB" sz="1600" dirty="0"/>
              <a:t>’ step.</a:t>
            </a: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2290023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747673" y="4423439"/>
            <a:ext cx="406400" cy="273844"/>
          </a:xfrm>
        </p:spPr>
        <p:txBody>
          <a:bodyPr/>
          <a:lstStyle/>
          <a:p>
            <a:fld id="{28555E64-09E7-E944-8DB2-BD243D665CB3}" type="slidenum">
              <a:rPr lang="it-IT" smtClean="0"/>
              <a:pPr/>
              <a:t>14</a:t>
            </a:fld>
            <a:endParaRPr lang="it-IT" dirty="0"/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932056" y="59590"/>
            <a:ext cx="7895421" cy="732770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cxnSp>
        <p:nvCxnSpPr>
          <p:cNvPr id="8" name="Connettore 1 7"/>
          <p:cNvCxnSpPr/>
          <p:nvPr/>
        </p:nvCxnSpPr>
        <p:spPr>
          <a:xfrm>
            <a:off x="1162540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6" descr="Image result for disegno intervistatrice telefonic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9327" y="3449739"/>
            <a:ext cx="1134939" cy="828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Image result for disegno intervistatrice telefonic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590"/>
            <a:ext cx="3898588" cy="5020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3" descr="MC90044145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5589" y="2886567"/>
            <a:ext cx="1323339" cy="1246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17" descr="MC90028160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4073" y="2542260"/>
            <a:ext cx="826238" cy="1321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vale 3"/>
          <p:cNvSpPr/>
          <p:nvPr/>
        </p:nvSpPr>
        <p:spPr>
          <a:xfrm>
            <a:off x="2742564" y="1345516"/>
            <a:ext cx="5116708" cy="1541051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600" dirty="0" err="1" smtClean="0">
                <a:solidFill>
                  <a:srgbClr val="AE1023"/>
                </a:solidFill>
              </a:rPr>
              <a:t>Thank</a:t>
            </a:r>
            <a:r>
              <a:rPr lang="it-IT" sz="3600" dirty="0" smtClean="0">
                <a:solidFill>
                  <a:srgbClr val="AE1023"/>
                </a:solidFill>
              </a:rPr>
              <a:t> </a:t>
            </a:r>
            <a:r>
              <a:rPr lang="it-IT" sz="3600" dirty="0" err="1" smtClean="0">
                <a:solidFill>
                  <a:srgbClr val="AE1023"/>
                </a:solidFill>
              </a:rPr>
              <a:t>you</a:t>
            </a:r>
            <a:endParaRPr lang="it-IT" sz="3600" dirty="0">
              <a:solidFill>
                <a:srgbClr val="AE1023"/>
              </a:solidFill>
            </a:endParaRPr>
          </a:p>
        </p:txBody>
      </p:sp>
      <p:pic>
        <p:nvPicPr>
          <p:cNvPr id="21" name="Picture 8" descr="Image result for disegno intervistatrice telefonica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6024" y="3047954"/>
            <a:ext cx="972765" cy="1085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Immagine 2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024" y="1053912"/>
            <a:ext cx="1385168" cy="866987"/>
          </a:xfrm>
          <a:prstGeom prst="rect">
            <a:avLst/>
          </a:prstGeom>
        </p:spPr>
      </p:pic>
      <p:grpSp>
        <p:nvGrpSpPr>
          <p:cNvPr id="18" name="Gruppo 17"/>
          <p:cNvGrpSpPr/>
          <p:nvPr/>
        </p:nvGrpSpPr>
        <p:grpSpPr>
          <a:xfrm>
            <a:off x="1213342" y="4585529"/>
            <a:ext cx="7390908" cy="412476"/>
            <a:chOff x="1213342" y="4585529"/>
            <a:chExt cx="7390908" cy="412476"/>
          </a:xfrm>
        </p:grpSpPr>
        <p:sp>
          <p:nvSpPr>
            <p:cNvPr id="19" name="CasellaDiTesto 18"/>
            <p:cNvSpPr txBox="1"/>
            <p:nvPr/>
          </p:nvSpPr>
          <p:spPr>
            <a:xfrm>
              <a:off x="1213342" y="4645946"/>
              <a:ext cx="4255558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700"/>
                </a:lnSpc>
                <a:spcAft>
                  <a:spcPts val="600"/>
                </a:spcAft>
                <a:buClr>
                  <a:srgbClr val="CF1E24"/>
                </a:buClr>
                <a:buSzPct val="90000"/>
                <a:defRPr/>
              </a:pPr>
              <a:r>
                <a:rPr lang="en-US" altLang="it-IT" sz="10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MIMOD project </a:t>
              </a:r>
              <a:r>
                <a:rPr lang="en-US" altLang="it-IT" sz="10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- Mixed-Mode </a:t>
              </a:r>
              <a:r>
                <a:rPr lang="en-US" altLang="it-IT" sz="10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Designs in Social Surveys</a:t>
              </a:r>
            </a:p>
            <a:p>
              <a:pPr>
                <a:lnSpc>
                  <a:spcPts val="700"/>
                </a:lnSpc>
                <a:spcAft>
                  <a:spcPts val="1000"/>
                </a:spcAft>
                <a:buClr>
                  <a:srgbClr val="CF1E24"/>
                </a:buClr>
                <a:buSzPct val="90000"/>
                <a:defRPr/>
              </a:pPr>
              <a:r>
                <a:rPr lang="it-IT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Rome, 11-12 April 2019</a:t>
              </a:r>
              <a:endParaRPr lang="it-IT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pic>
          <p:nvPicPr>
            <p:cNvPr id="22" name="Immagine 2"/>
            <p:cNvPicPr>
              <a:picLocks noChangeAspect="1"/>
            </p:cNvPicPr>
            <p:nvPr/>
          </p:nvPicPr>
          <p:blipFill>
            <a:blip r:embed="rId9">
              <a:extLst>
                <a:ext uri="{BEBA8EAE-BF5A-486C-A8C5-ECC9F3942E4B}">
                  <a14:imgProps xmlns:a14="http://schemas.microsoft.com/office/drawing/2010/main">
                    <a14:imgLayer r:embed="rId10">
                      <a14:imgEffect>
                        <a14:sharpenSoften amoun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416797" y="4699870"/>
              <a:ext cx="1358411" cy="2318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" name="Immagine 23" descr="EC logo example - horizontal version"/>
            <p:cNvPicPr/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58343" y="4585529"/>
              <a:ext cx="1545907" cy="412476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414869976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747673" y="4509024"/>
            <a:ext cx="406400" cy="273844"/>
          </a:xfrm>
        </p:spPr>
        <p:txBody>
          <a:bodyPr/>
          <a:lstStyle/>
          <a:p>
            <a:r>
              <a:rPr lang="it-IT" dirty="0" smtClean="0"/>
              <a:t>2</a:t>
            </a:r>
            <a:endParaRPr lang="it-IT" dirty="0"/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852854" y="-3660"/>
            <a:ext cx="8300183" cy="557575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8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cxnSp>
        <p:nvCxnSpPr>
          <p:cNvPr id="8" name="Connettore 1 7"/>
          <p:cNvCxnSpPr/>
          <p:nvPr/>
        </p:nvCxnSpPr>
        <p:spPr>
          <a:xfrm>
            <a:off x="1162543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5" name="Gruppo 14"/>
          <p:cNvGrpSpPr/>
          <p:nvPr/>
        </p:nvGrpSpPr>
        <p:grpSpPr>
          <a:xfrm>
            <a:off x="1213342" y="4585529"/>
            <a:ext cx="7390908" cy="412476"/>
            <a:chOff x="1213342" y="4585529"/>
            <a:chExt cx="7390908" cy="412476"/>
          </a:xfrm>
        </p:grpSpPr>
        <p:sp>
          <p:nvSpPr>
            <p:cNvPr id="4" name="CasellaDiTesto 3"/>
            <p:cNvSpPr txBox="1"/>
            <p:nvPr/>
          </p:nvSpPr>
          <p:spPr>
            <a:xfrm>
              <a:off x="1213342" y="4645946"/>
              <a:ext cx="4255558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700"/>
                </a:lnSpc>
                <a:spcAft>
                  <a:spcPts val="600"/>
                </a:spcAft>
                <a:buClr>
                  <a:srgbClr val="CF1E24"/>
                </a:buClr>
                <a:buSzPct val="90000"/>
                <a:defRPr/>
              </a:pPr>
              <a:r>
                <a:rPr lang="en-US" altLang="it-IT" sz="10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MIMOD project </a:t>
              </a:r>
              <a:r>
                <a:rPr lang="en-US" altLang="it-IT" sz="10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- Mixed-Mode </a:t>
              </a:r>
              <a:r>
                <a:rPr lang="en-US" altLang="it-IT" sz="10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Designs in Social Surveys</a:t>
              </a:r>
            </a:p>
            <a:p>
              <a:pPr>
                <a:lnSpc>
                  <a:spcPts val="700"/>
                </a:lnSpc>
                <a:spcAft>
                  <a:spcPts val="1000"/>
                </a:spcAft>
                <a:buClr>
                  <a:srgbClr val="CF1E24"/>
                </a:buClr>
                <a:buSzPct val="90000"/>
                <a:defRPr/>
              </a:pPr>
              <a:r>
                <a:rPr lang="it-IT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Rome, 11-12 April 2019</a:t>
              </a:r>
              <a:endParaRPr lang="it-IT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pic>
          <p:nvPicPr>
            <p:cNvPr id="7" name="Immagine 2"/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416797" y="4699870"/>
              <a:ext cx="1358411" cy="2318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Immagine 11" descr="EC logo example - horizontal version"/>
            <p:cNvPicPr/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58343" y="4585529"/>
              <a:ext cx="1545907" cy="4124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1" name="Rettangolo 10"/>
          <p:cNvSpPr/>
          <p:nvPr/>
        </p:nvSpPr>
        <p:spPr>
          <a:xfrm>
            <a:off x="907752" y="729264"/>
            <a:ext cx="7745956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GB" sz="1800" dirty="0" smtClean="0"/>
              <a:t>Mixed-mode </a:t>
            </a:r>
            <a:r>
              <a:rPr lang="en-GB" sz="1800" dirty="0"/>
              <a:t>strategies </a:t>
            </a:r>
            <a:r>
              <a:rPr lang="en-GB" sz="1800" dirty="0" smtClean="0"/>
              <a:t>used by the NSIs for the main social surveys </a:t>
            </a:r>
          </a:p>
          <a:p>
            <a:pPr algn="ctr"/>
            <a:r>
              <a:rPr lang="en-GB" sz="1800" dirty="0" smtClean="0"/>
              <a:t>are based on a great variety of designs</a:t>
            </a:r>
          </a:p>
        </p:txBody>
      </p:sp>
      <p:sp>
        <p:nvSpPr>
          <p:cNvPr id="14" name="Rettangolo 13"/>
          <p:cNvSpPr/>
          <p:nvPr/>
        </p:nvSpPr>
        <p:spPr>
          <a:xfrm>
            <a:off x="1028694" y="1623008"/>
            <a:ext cx="762501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1800" dirty="0" smtClean="0"/>
              <a:t>The choice of modes and their sequence has an impact on quality and costs.</a:t>
            </a:r>
          </a:p>
          <a:p>
            <a:pPr algn="just"/>
            <a:endParaRPr lang="en-GB" sz="1000" dirty="0" smtClean="0"/>
          </a:p>
          <a:p>
            <a:pPr algn="just"/>
            <a:r>
              <a:rPr lang="en-GB" sz="1800" dirty="0" smtClean="0"/>
              <a:t>Experiments on large scale on </a:t>
            </a:r>
            <a:r>
              <a:rPr lang="en-GB" sz="1800" dirty="0"/>
              <a:t>the impact of sequences </a:t>
            </a:r>
            <a:r>
              <a:rPr lang="en-GB" sz="1800" dirty="0" smtClean="0"/>
              <a:t>in literature</a:t>
            </a:r>
            <a:endParaRPr lang="en-GB" sz="1800" dirty="0" smtClean="0"/>
          </a:p>
          <a:p>
            <a:pPr algn="just"/>
            <a:r>
              <a:rPr lang="en-GB" sz="1800" dirty="0" smtClean="0"/>
              <a:t>show results strictly </a:t>
            </a:r>
            <a:r>
              <a:rPr lang="en-GB" sz="1800" dirty="0" smtClean="0">
                <a:solidFill>
                  <a:srgbClr val="AE1023"/>
                </a:solidFill>
              </a:rPr>
              <a:t>depending </a:t>
            </a:r>
            <a:r>
              <a:rPr lang="en-GB" sz="1800" dirty="0">
                <a:solidFill>
                  <a:srgbClr val="AE1023"/>
                </a:solidFill>
              </a:rPr>
              <a:t>on </a:t>
            </a:r>
            <a:r>
              <a:rPr lang="en-GB" sz="1800" dirty="0" smtClean="0">
                <a:solidFill>
                  <a:srgbClr val="AE1023"/>
                </a:solidFill>
              </a:rPr>
              <a:t>survey </a:t>
            </a:r>
            <a:r>
              <a:rPr lang="en-GB" sz="1800" dirty="0">
                <a:solidFill>
                  <a:srgbClr val="AE1023"/>
                </a:solidFill>
              </a:rPr>
              <a:t>specificity </a:t>
            </a:r>
            <a:r>
              <a:rPr lang="en-GB" sz="1800" dirty="0"/>
              <a:t>and</a:t>
            </a:r>
            <a:r>
              <a:rPr lang="en-GB" sz="1800" dirty="0">
                <a:solidFill>
                  <a:srgbClr val="AE1023"/>
                </a:solidFill>
              </a:rPr>
              <a:t> national backgrounds </a:t>
            </a:r>
            <a:r>
              <a:rPr lang="en-GB" sz="1800" dirty="0" smtClean="0"/>
              <a:t>(</a:t>
            </a:r>
            <a:r>
              <a:rPr lang="en-GB" sz="1800" dirty="0"/>
              <a:t>Wagner et al. 2014, </a:t>
            </a:r>
            <a:r>
              <a:rPr lang="en-GB" sz="1800" dirty="0" err="1"/>
              <a:t>Mauz</a:t>
            </a:r>
            <a:r>
              <a:rPr lang="en-GB" sz="1800" dirty="0"/>
              <a:t> et al. 2018</a:t>
            </a:r>
            <a:r>
              <a:rPr lang="en-GB" sz="1800" dirty="0" smtClean="0"/>
              <a:t>)</a:t>
            </a:r>
            <a:endParaRPr lang="it-IT" sz="1800" dirty="0"/>
          </a:p>
        </p:txBody>
      </p:sp>
      <p:sp>
        <p:nvSpPr>
          <p:cNvPr id="5" name="Rettangolo 4"/>
          <p:cNvSpPr/>
          <p:nvPr/>
        </p:nvSpPr>
        <p:spPr>
          <a:xfrm>
            <a:off x="1025155" y="3081503"/>
            <a:ext cx="77459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1800" dirty="0" smtClean="0"/>
              <a:t>It </a:t>
            </a:r>
            <a:r>
              <a:rPr lang="en-GB" sz="1800" dirty="0"/>
              <a:t>is </a:t>
            </a:r>
            <a:r>
              <a:rPr lang="en-GB" sz="1800" dirty="0" smtClean="0"/>
              <a:t>difficult to </a:t>
            </a:r>
            <a:r>
              <a:rPr lang="en-GB" sz="1800" dirty="0" smtClean="0"/>
              <a:t>define the </a:t>
            </a:r>
            <a:r>
              <a:rPr lang="en-GB" sz="1800" dirty="0">
                <a:solidFill>
                  <a:srgbClr val="AE1023"/>
                </a:solidFill>
              </a:rPr>
              <a:t>best sequence </a:t>
            </a:r>
            <a:r>
              <a:rPr lang="en-GB" sz="1800" dirty="0"/>
              <a:t>that meets all the requirements, national backgrounds and specific survey features. </a:t>
            </a:r>
          </a:p>
        </p:txBody>
      </p:sp>
      <p:sp>
        <p:nvSpPr>
          <p:cNvPr id="13" name="Rettangolo 12"/>
          <p:cNvSpPr/>
          <p:nvPr/>
        </p:nvSpPr>
        <p:spPr>
          <a:xfrm>
            <a:off x="884483" y="3852170"/>
            <a:ext cx="7760433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GB" sz="1800" dirty="0"/>
              <a:t>It is important to look for the </a:t>
            </a:r>
            <a:r>
              <a:rPr lang="en-GB" sz="1800" dirty="0">
                <a:solidFill>
                  <a:srgbClr val="AE1023"/>
                </a:solidFill>
              </a:rPr>
              <a:t>optimal</a:t>
            </a:r>
            <a:r>
              <a:rPr lang="en-GB" sz="1800" dirty="0"/>
              <a:t> mixed-mode design, </a:t>
            </a:r>
            <a:endParaRPr lang="en-GB" sz="1800" dirty="0" smtClean="0"/>
          </a:p>
          <a:p>
            <a:pPr algn="ctr"/>
            <a:r>
              <a:rPr lang="en-GB" sz="1800" dirty="0" smtClean="0"/>
              <a:t>depending </a:t>
            </a:r>
            <a:r>
              <a:rPr lang="en-GB" sz="1800" dirty="0"/>
              <a:t>on </a:t>
            </a:r>
            <a:r>
              <a:rPr lang="en-US" sz="1800" dirty="0"/>
              <a:t>the </a:t>
            </a:r>
            <a:r>
              <a:rPr lang="en-US" sz="1800" dirty="0">
                <a:solidFill>
                  <a:srgbClr val="AE1023"/>
                </a:solidFill>
              </a:rPr>
              <a:t>purposes</a:t>
            </a:r>
            <a:r>
              <a:rPr lang="en-US" sz="1800" dirty="0"/>
              <a:t> of the survey design and on its </a:t>
            </a:r>
            <a:r>
              <a:rPr lang="en-US" sz="1800" dirty="0">
                <a:solidFill>
                  <a:srgbClr val="AE1023"/>
                </a:solidFill>
              </a:rPr>
              <a:t>constraints</a:t>
            </a:r>
            <a:r>
              <a:rPr lang="en-US" sz="1800" dirty="0"/>
              <a:t>.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1049685" y="94121"/>
            <a:ext cx="7804283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2400" b="1" dirty="0" smtClean="0">
                <a:solidFill>
                  <a:schemeClr val="bg1"/>
                </a:solidFill>
                <a:latin typeface="+mj-lt"/>
              </a:rPr>
              <a:t>The </a:t>
            </a:r>
            <a:r>
              <a:rPr lang="it-IT" sz="2400" b="1" dirty="0" err="1" smtClean="0">
                <a:solidFill>
                  <a:schemeClr val="bg1"/>
                </a:solidFill>
                <a:latin typeface="+mj-lt"/>
              </a:rPr>
              <a:t>decision</a:t>
            </a:r>
            <a:r>
              <a:rPr lang="it-IT" sz="24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it-IT" sz="2400" b="1" dirty="0" err="1" smtClean="0">
                <a:solidFill>
                  <a:schemeClr val="bg1"/>
                </a:solidFill>
                <a:latin typeface="+mj-lt"/>
              </a:rPr>
              <a:t>making</a:t>
            </a:r>
            <a:r>
              <a:rPr lang="it-IT" sz="24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it-IT" sz="2400" b="1" dirty="0" err="1" smtClean="0">
                <a:solidFill>
                  <a:schemeClr val="bg1"/>
                </a:solidFill>
                <a:latin typeface="+mj-lt"/>
              </a:rPr>
              <a:t>process</a:t>
            </a:r>
            <a:r>
              <a:rPr lang="it-IT" sz="2400" b="1" dirty="0" smtClean="0">
                <a:solidFill>
                  <a:schemeClr val="bg1"/>
                </a:solidFill>
                <a:latin typeface="+mj-lt"/>
              </a:rPr>
              <a:t> for mode </a:t>
            </a:r>
            <a:r>
              <a:rPr lang="it-IT" sz="2400" b="1" dirty="0" err="1" smtClean="0">
                <a:solidFill>
                  <a:schemeClr val="bg1"/>
                </a:solidFill>
                <a:latin typeface="+mj-lt"/>
              </a:rPr>
              <a:t>sequence</a:t>
            </a:r>
            <a:endParaRPr lang="it-IT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619653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nettore 1 7"/>
          <p:cNvCxnSpPr/>
          <p:nvPr/>
        </p:nvCxnSpPr>
        <p:spPr>
          <a:xfrm>
            <a:off x="1162540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" name="Gruppo 2"/>
          <p:cNvGrpSpPr/>
          <p:nvPr/>
        </p:nvGrpSpPr>
        <p:grpSpPr>
          <a:xfrm>
            <a:off x="188696" y="1595647"/>
            <a:ext cx="4639039" cy="456405"/>
            <a:chOff x="226507" y="2493173"/>
            <a:chExt cx="4639039" cy="456405"/>
          </a:xfrm>
        </p:grpSpPr>
        <p:sp>
          <p:nvSpPr>
            <p:cNvPr id="5" name="Rettangolo 4"/>
            <p:cNvSpPr/>
            <p:nvPr/>
          </p:nvSpPr>
          <p:spPr>
            <a:xfrm>
              <a:off x="917805" y="2512372"/>
              <a:ext cx="3947741" cy="40011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2000" dirty="0" smtClean="0"/>
                <a:t>Determine </a:t>
              </a:r>
              <a:r>
                <a:rPr lang="en-US" sz="2000" dirty="0"/>
                <a:t>and prioritize </a:t>
              </a:r>
              <a:r>
                <a:rPr lang="en-US" sz="2000" dirty="0" smtClean="0">
                  <a:solidFill>
                    <a:srgbClr val="AE1023"/>
                  </a:solidFill>
                </a:rPr>
                <a:t>aims</a:t>
              </a:r>
              <a:endParaRPr lang="en-US" sz="2000" dirty="0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  <p:sp>
          <p:nvSpPr>
            <p:cNvPr id="19" name="Rettangolo 18"/>
            <p:cNvSpPr/>
            <p:nvPr/>
          </p:nvSpPr>
          <p:spPr>
            <a:xfrm rot="5400000">
              <a:off x="286678" y="2433002"/>
              <a:ext cx="456405" cy="576747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it-IT" sz="3200" b="1" dirty="0" smtClean="0"/>
                <a:t>1</a:t>
              </a:r>
              <a:endParaRPr lang="it-IT" sz="3200" b="1" dirty="0"/>
            </a:p>
          </p:txBody>
        </p:sp>
      </p:grpSp>
      <p:sp>
        <p:nvSpPr>
          <p:cNvPr id="29" name="Titolo 1"/>
          <p:cNvSpPr txBox="1">
            <a:spLocks/>
          </p:cNvSpPr>
          <p:nvPr/>
        </p:nvSpPr>
        <p:spPr>
          <a:xfrm>
            <a:off x="843817" y="0"/>
            <a:ext cx="8300183" cy="557575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8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grpSp>
        <p:nvGrpSpPr>
          <p:cNvPr id="31" name="Gruppo 30"/>
          <p:cNvGrpSpPr/>
          <p:nvPr/>
        </p:nvGrpSpPr>
        <p:grpSpPr>
          <a:xfrm>
            <a:off x="1213342" y="4585529"/>
            <a:ext cx="7390908" cy="412476"/>
            <a:chOff x="1213342" y="4585529"/>
            <a:chExt cx="7390908" cy="412476"/>
          </a:xfrm>
        </p:grpSpPr>
        <p:sp>
          <p:nvSpPr>
            <p:cNvPr id="32" name="CasellaDiTesto 31"/>
            <p:cNvSpPr txBox="1"/>
            <p:nvPr/>
          </p:nvSpPr>
          <p:spPr>
            <a:xfrm>
              <a:off x="1213342" y="4645946"/>
              <a:ext cx="4255558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700"/>
                </a:lnSpc>
                <a:spcAft>
                  <a:spcPts val="600"/>
                </a:spcAft>
                <a:buClr>
                  <a:srgbClr val="CF1E24"/>
                </a:buClr>
                <a:buSzPct val="90000"/>
                <a:defRPr/>
              </a:pPr>
              <a:r>
                <a:rPr lang="en-US" altLang="it-IT" sz="10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MIMOD project </a:t>
              </a:r>
              <a:r>
                <a:rPr lang="en-US" altLang="it-IT" sz="10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- Mixed-Mode </a:t>
              </a:r>
              <a:r>
                <a:rPr lang="en-US" altLang="it-IT" sz="10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Designs in Social Surveys</a:t>
              </a:r>
            </a:p>
            <a:p>
              <a:pPr>
                <a:lnSpc>
                  <a:spcPts val="700"/>
                </a:lnSpc>
                <a:spcAft>
                  <a:spcPts val="1000"/>
                </a:spcAft>
                <a:buClr>
                  <a:srgbClr val="CF1E24"/>
                </a:buClr>
                <a:buSzPct val="90000"/>
                <a:defRPr/>
              </a:pPr>
              <a:r>
                <a:rPr lang="it-IT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Rome, 11-12 April 2019</a:t>
              </a:r>
              <a:endParaRPr lang="it-IT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pic>
          <p:nvPicPr>
            <p:cNvPr id="33" name="Immagine 2"/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416797" y="4699870"/>
              <a:ext cx="1358411" cy="2318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4" name="Immagine 33" descr="EC logo example - horizontal version"/>
            <p:cNvPicPr/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58343" y="4585529"/>
              <a:ext cx="1545907" cy="4124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35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689098" y="4602405"/>
            <a:ext cx="406400" cy="273844"/>
          </a:xfrm>
        </p:spPr>
        <p:txBody>
          <a:bodyPr/>
          <a:lstStyle/>
          <a:p>
            <a:r>
              <a:rPr lang="it-IT" dirty="0"/>
              <a:t>3</a:t>
            </a:r>
          </a:p>
        </p:txBody>
      </p:sp>
      <p:sp>
        <p:nvSpPr>
          <p:cNvPr id="2" name="Rettangolo 1"/>
          <p:cNvSpPr/>
          <p:nvPr/>
        </p:nvSpPr>
        <p:spPr>
          <a:xfrm>
            <a:off x="1607587" y="2160985"/>
            <a:ext cx="34095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 smtClean="0"/>
              <a:t>Estimate the </a:t>
            </a:r>
            <a:r>
              <a:rPr lang="en-US" sz="1800" dirty="0" smtClean="0">
                <a:solidFill>
                  <a:srgbClr val="AE1023"/>
                </a:solidFill>
              </a:rPr>
              <a:t>quality/cost trade-off</a:t>
            </a:r>
          </a:p>
        </p:txBody>
      </p:sp>
      <p:sp>
        <p:nvSpPr>
          <p:cNvPr id="65" name="CasellaDiTesto 64"/>
          <p:cNvSpPr txBox="1"/>
          <p:nvPr/>
        </p:nvSpPr>
        <p:spPr>
          <a:xfrm>
            <a:off x="1049685" y="94121"/>
            <a:ext cx="7804283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2400" b="1" dirty="0" smtClean="0">
                <a:solidFill>
                  <a:schemeClr val="bg1"/>
                </a:solidFill>
                <a:latin typeface="+mj-lt"/>
              </a:rPr>
              <a:t>The </a:t>
            </a:r>
            <a:r>
              <a:rPr lang="it-IT" sz="2400" b="1" dirty="0" err="1" smtClean="0">
                <a:solidFill>
                  <a:schemeClr val="bg1"/>
                </a:solidFill>
                <a:latin typeface="+mj-lt"/>
              </a:rPr>
              <a:t>decision</a:t>
            </a:r>
            <a:r>
              <a:rPr lang="it-IT" sz="24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it-IT" sz="2400" b="1" dirty="0" err="1" smtClean="0">
                <a:solidFill>
                  <a:schemeClr val="bg1"/>
                </a:solidFill>
                <a:latin typeface="+mj-lt"/>
              </a:rPr>
              <a:t>making</a:t>
            </a:r>
            <a:r>
              <a:rPr lang="it-IT" sz="24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it-IT" sz="2400" b="1" dirty="0" err="1" smtClean="0">
                <a:solidFill>
                  <a:schemeClr val="bg1"/>
                </a:solidFill>
                <a:latin typeface="+mj-lt"/>
              </a:rPr>
              <a:t>process</a:t>
            </a:r>
            <a:r>
              <a:rPr lang="it-IT" sz="2400" b="1" dirty="0" smtClean="0">
                <a:solidFill>
                  <a:schemeClr val="bg1"/>
                </a:solidFill>
                <a:latin typeface="+mj-lt"/>
              </a:rPr>
              <a:t> for mode </a:t>
            </a:r>
            <a:r>
              <a:rPr lang="it-IT" sz="2400" b="1" dirty="0" err="1" smtClean="0">
                <a:solidFill>
                  <a:schemeClr val="bg1"/>
                </a:solidFill>
                <a:latin typeface="+mj-lt"/>
              </a:rPr>
              <a:t>sequence</a:t>
            </a:r>
            <a:endParaRPr lang="it-IT" sz="2400" b="1" dirty="0">
              <a:solidFill>
                <a:schemeClr val="bg1"/>
              </a:solidFill>
            </a:endParaRPr>
          </a:p>
        </p:txBody>
      </p:sp>
      <p:sp>
        <p:nvSpPr>
          <p:cNvPr id="15" name="Rettangolo 14"/>
          <p:cNvSpPr/>
          <p:nvPr/>
        </p:nvSpPr>
        <p:spPr>
          <a:xfrm>
            <a:off x="839302" y="736927"/>
            <a:ext cx="79746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 smtClean="0"/>
              <a:t>In order to find the ‘’optimal mixed mode design’’ for </a:t>
            </a:r>
            <a:r>
              <a:rPr lang="en-US" sz="1800" dirty="0"/>
              <a:t>a specific survey, </a:t>
            </a:r>
            <a:r>
              <a:rPr lang="en-US" sz="1800" dirty="0" smtClean="0"/>
              <a:t>it </a:t>
            </a:r>
            <a:r>
              <a:rPr lang="en-US" sz="1800" dirty="0"/>
              <a:t>is possible to define  </a:t>
            </a:r>
            <a:r>
              <a:rPr lang="en-US" sz="1800" dirty="0">
                <a:solidFill>
                  <a:srgbClr val="AE1023"/>
                </a:solidFill>
              </a:rPr>
              <a:t>a  number of steps </a:t>
            </a:r>
            <a:r>
              <a:rPr lang="en-US" sz="1800" dirty="0"/>
              <a:t>to </a:t>
            </a:r>
            <a:r>
              <a:rPr lang="en-US" sz="1800" dirty="0" smtClean="0"/>
              <a:t>follow: </a:t>
            </a:r>
            <a:endParaRPr lang="it-IT" sz="1800" dirty="0"/>
          </a:p>
        </p:txBody>
      </p:sp>
      <p:sp>
        <p:nvSpPr>
          <p:cNvPr id="16" name="Rettangolo 15"/>
          <p:cNvSpPr/>
          <p:nvPr/>
        </p:nvSpPr>
        <p:spPr>
          <a:xfrm>
            <a:off x="1538623" y="2714547"/>
            <a:ext cx="741557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1800" dirty="0" smtClean="0">
                <a:solidFill>
                  <a:srgbClr val="C00000"/>
                </a:solidFill>
              </a:rPr>
              <a:t>Maximizing </a:t>
            </a:r>
            <a:r>
              <a:rPr lang="en-US" sz="1800" dirty="0">
                <a:solidFill>
                  <a:srgbClr val="C00000"/>
                </a:solidFill>
              </a:rPr>
              <a:t>data quality </a:t>
            </a:r>
            <a:r>
              <a:rPr lang="en-US" sz="1800" dirty="0"/>
              <a:t>(minimize the total survey error</a:t>
            </a:r>
            <a:r>
              <a:rPr lang="en-US" sz="1800" dirty="0" smtClean="0"/>
              <a:t>) taking </a:t>
            </a:r>
            <a:r>
              <a:rPr lang="en-US" sz="1800" dirty="0"/>
              <a:t>into account constrains like </a:t>
            </a:r>
            <a:r>
              <a:rPr lang="en-US" sz="1800" dirty="0">
                <a:solidFill>
                  <a:srgbClr val="AE1023"/>
                </a:solidFill>
              </a:rPr>
              <a:t>costs, timing, response burden</a:t>
            </a:r>
            <a:r>
              <a:rPr lang="en-US" sz="1800" dirty="0"/>
              <a:t>, etc.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rgbClr val="C00000"/>
                </a:solidFill>
              </a:rPr>
              <a:t>Minimizing costs </a:t>
            </a:r>
            <a:r>
              <a:rPr lang="en-US" sz="1800" dirty="0"/>
              <a:t>under the constraint of maintaining the same level of accuracy in terms of total survey error. </a:t>
            </a:r>
            <a:endParaRPr lang="it-IT" sz="1800" dirty="0"/>
          </a:p>
        </p:txBody>
      </p:sp>
      <p:sp>
        <p:nvSpPr>
          <p:cNvPr id="4" name="Rettangolo 3"/>
          <p:cNvSpPr/>
          <p:nvPr/>
        </p:nvSpPr>
        <p:spPr>
          <a:xfrm>
            <a:off x="1058844" y="4070021"/>
            <a:ext cx="81024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/>
              <a:t>Different priorities can influence the choice of mode design options </a:t>
            </a:r>
            <a:endParaRPr lang="en-US" sz="1800" dirty="0">
              <a:solidFill>
                <a:srgbClr val="AE1023"/>
              </a:solidFill>
            </a:endParaRPr>
          </a:p>
        </p:txBody>
      </p:sp>
      <p:pic>
        <p:nvPicPr>
          <p:cNvPr id="1026" name="Picture 2" descr="C:\Users\loconte\AppData\Local\Microsoft\Windows\Temporary Internet Files\Content.IE5\O0C4KRRH\stickies-1531100_960_720[1]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4211" y="1188479"/>
            <a:ext cx="1068264" cy="1068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sellaDiTesto 5"/>
          <p:cNvSpPr txBox="1"/>
          <p:nvPr/>
        </p:nvSpPr>
        <p:spPr>
          <a:xfrm>
            <a:off x="6675877" y="1416825"/>
            <a:ext cx="8503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err="1" smtClean="0"/>
              <a:t>Checklist</a:t>
            </a:r>
            <a:endParaRPr lang="it-IT" sz="1200" dirty="0" smtClean="0"/>
          </a:p>
          <a:p>
            <a:r>
              <a:rPr lang="it-IT" sz="1200" dirty="0"/>
              <a:t>f</a:t>
            </a:r>
            <a:r>
              <a:rPr lang="it-IT" sz="1200" dirty="0" smtClean="0"/>
              <a:t>or </a:t>
            </a:r>
            <a:r>
              <a:rPr lang="it-IT" sz="1200" dirty="0" err="1" smtClean="0"/>
              <a:t>choice</a:t>
            </a:r>
            <a:r>
              <a:rPr lang="it-IT" sz="1200" dirty="0" smtClean="0"/>
              <a:t> </a:t>
            </a:r>
            <a:r>
              <a:rPr lang="it-IT" sz="1200" dirty="0"/>
              <a:t>of mode</a:t>
            </a:r>
          </a:p>
        </p:txBody>
      </p:sp>
    </p:spTree>
    <p:extLst>
      <p:ext uri="{BB962C8B-B14F-4D97-AF65-F5344CB8AC3E}">
        <p14:creationId xmlns:p14="http://schemas.microsoft.com/office/powerpoint/2010/main" val="2383204399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6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nettore 1 7"/>
          <p:cNvCxnSpPr/>
          <p:nvPr/>
        </p:nvCxnSpPr>
        <p:spPr>
          <a:xfrm>
            <a:off x="1162540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itolo 1"/>
          <p:cNvSpPr txBox="1">
            <a:spLocks/>
          </p:cNvSpPr>
          <p:nvPr/>
        </p:nvSpPr>
        <p:spPr>
          <a:xfrm>
            <a:off x="843817" y="0"/>
            <a:ext cx="8300183" cy="557575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8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grpSp>
        <p:nvGrpSpPr>
          <p:cNvPr id="31" name="Gruppo 30"/>
          <p:cNvGrpSpPr/>
          <p:nvPr/>
        </p:nvGrpSpPr>
        <p:grpSpPr>
          <a:xfrm>
            <a:off x="1213342" y="4585529"/>
            <a:ext cx="7390908" cy="412476"/>
            <a:chOff x="1213342" y="4585529"/>
            <a:chExt cx="7390908" cy="412476"/>
          </a:xfrm>
        </p:grpSpPr>
        <p:sp>
          <p:nvSpPr>
            <p:cNvPr id="32" name="CasellaDiTesto 31"/>
            <p:cNvSpPr txBox="1"/>
            <p:nvPr/>
          </p:nvSpPr>
          <p:spPr>
            <a:xfrm>
              <a:off x="1213342" y="4645946"/>
              <a:ext cx="4255558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700"/>
                </a:lnSpc>
                <a:spcAft>
                  <a:spcPts val="600"/>
                </a:spcAft>
                <a:buClr>
                  <a:srgbClr val="CF1E24"/>
                </a:buClr>
                <a:buSzPct val="90000"/>
                <a:defRPr/>
              </a:pPr>
              <a:r>
                <a:rPr lang="en-US" altLang="it-IT" sz="10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MIMOD project </a:t>
              </a:r>
              <a:r>
                <a:rPr lang="en-US" altLang="it-IT" sz="10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- Mixed-Mode </a:t>
              </a:r>
              <a:r>
                <a:rPr lang="en-US" altLang="it-IT" sz="10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Designs in Social Surveys</a:t>
              </a:r>
            </a:p>
            <a:p>
              <a:pPr>
                <a:lnSpc>
                  <a:spcPts val="700"/>
                </a:lnSpc>
                <a:spcAft>
                  <a:spcPts val="1000"/>
                </a:spcAft>
                <a:buClr>
                  <a:srgbClr val="CF1E24"/>
                </a:buClr>
                <a:buSzPct val="90000"/>
                <a:defRPr/>
              </a:pPr>
              <a:r>
                <a:rPr lang="it-IT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Rome, 11-12 April 2019</a:t>
              </a:r>
              <a:endParaRPr lang="it-IT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pic>
          <p:nvPicPr>
            <p:cNvPr id="33" name="Immagine 2"/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416797" y="4699870"/>
              <a:ext cx="1358411" cy="2318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4" name="Immagine 33" descr="EC logo example - horizontal version"/>
            <p:cNvPicPr/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58343" y="4585529"/>
              <a:ext cx="1545907" cy="4124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35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640617" y="4579856"/>
            <a:ext cx="406400" cy="273844"/>
          </a:xfrm>
        </p:spPr>
        <p:txBody>
          <a:bodyPr/>
          <a:lstStyle/>
          <a:p>
            <a:r>
              <a:rPr lang="it-IT" dirty="0" smtClean="0"/>
              <a:t>4</a:t>
            </a:r>
            <a:endParaRPr lang="it-IT" dirty="0"/>
          </a:p>
        </p:txBody>
      </p:sp>
      <p:grpSp>
        <p:nvGrpSpPr>
          <p:cNvPr id="2" name="Gruppo 1"/>
          <p:cNvGrpSpPr/>
          <p:nvPr/>
        </p:nvGrpSpPr>
        <p:grpSpPr>
          <a:xfrm>
            <a:off x="140457" y="800184"/>
            <a:ext cx="3007214" cy="465197"/>
            <a:chOff x="267071" y="880027"/>
            <a:chExt cx="2977290" cy="465197"/>
          </a:xfrm>
        </p:grpSpPr>
        <p:sp>
          <p:nvSpPr>
            <p:cNvPr id="19" name="Rettangolo 18"/>
            <p:cNvSpPr/>
            <p:nvPr/>
          </p:nvSpPr>
          <p:spPr>
            <a:xfrm rot="5400000">
              <a:off x="322845" y="824253"/>
              <a:ext cx="465197" cy="57674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it-IT" sz="3200" b="1" dirty="0" smtClean="0"/>
                <a:t>2</a:t>
              </a:r>
              <a:endParaRPr lang="it-IT" sz="3200" b="1" dirty="0"/>
            </a:p>
          </p:txBody>
        </p:sp>
        <p:sp>
          <p:nvSpPr>
            <p:cNvPr id="13" name="Rettangolo 12"/>
            <p:cNvSpPr/>
            <p:nvPr/>
          </p:nvSpPr>
          <p:spPr>
            <a:xfrm>
              <a:off x="958634" y="914221"/>
              <a:ext cx="2285727" cy="400110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2000" dirty="0" smtClean="0"/>
                <a:t>Identify </a:t>
              </a:r>
              <a:r>
                <a:rPr lang="en-US" sz="2000" dirty="0" smtClean="0">
                  <a:solidFill>
                    <a:srgbClr val="AE1023"/>
                  </a:solidFill>
                </a:rPr>
                <a:t>risks </a:t>
              </a:r>
              <a:endParaRPr lang="en-US" sz="2000" dirty="0">
                <a:solidFill>
                  <a:srgbClr val="AE1023"/>
                </a:solidFill>
              </a:endParaRPr>
            </a:p>
          </p:txBody>
        </p:sp>
      </p:grpSp>
      <p:sp>
        <p:nvSpPr>
          <p:cNvPr id="3" name="Rettangolo 2"/>
          <p:cNvSpPr/>
          <p:nvPr/>
        </p:nvSpPr>
        <p:spPr>
          <a:xfrm>
            <a:off x="3984879" y="873112"/>
            <a:ext cx="4411775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/>
              <a:t>T</a:t>
            </a:r>
            <a:r>
              <a:rPr lang="en-GB" dirty="0" smtClean="0"/>
              <a:t>he </a:t>
            </a:r>
            <a:r>
              <a:rPr lang="en-GB" dirty="0"/>
              <a:t>main risks when using mixed-mode </a:t>
            </a:r>
            <a:r>
              <a:rPr lang="en-GB" dirty="0" smtClean="0"/>
              <a:t>strategies </a:t>
            </a:r>
            <a:r>
              <a:rPr lang="en-GB" dirty="0"/>
              <a:t>are </a:t>
            </a:r>
            <a:r>
              <a:rPr lang="en-GB" dirty="0" smtClean="0"/>
              <a:t>mode </a:t>
            </a:r>
            <a:r>
              <a:rPr lang="en-GB" dirty="0"/>
              <a:t>and selection effects, break in time series, and budget overruns. </a:t>
            </a:r>
            <a:endParaRPr lang="en-GB" dirty="0" smtClean="0"/>
          </a:p>
        </p:txBody>
      </p:sp>
      <p:sp>
        <p:nvSpPr>
          <p:cNvPr id="15" name="CasellaDiTesto 14"/>
          <p:cNvSpPr txBox="1"/>
          <p:nvPr/>
        </p:nvSpPr>
        <p:spPr>
          <a:xfrm>
            <a:off x="843817" y="100346"/>
            <a:ext cx="820322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2400" b="1" dirty="0" smtClean="0">
                <a:solidFill>
                  <a:schemeClr val="bg1"/>
                </a:solidFill>
                <a:latin typeface="+mj-lt"/>
              </a:rPr>
              <a:t> The </a:t>
            </a:r>
            <a:r>
              <a:rPr lang="it-IT" sz="2400" b="1" dirty="0" err="1" smtClean="0">
                <a:solidFill>
                  <a:schemeClr val="bg1"/>
                </a:solidFill>
                <a:latin typeface="+mj-lt"/>
              </a:rPr>
              <a:t>decision</a:t>
            </a:r>
            <a:r>
              <a:rPr lang="it-IT" sz="24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it-IT" sz="2400" b="1" dirty="0" err="1" smtClean="0">
                <a:solidFill>
                  <a:schemeClr val="bg1"/>
                </a:solidFill>
                <a:latin typeface="+mj-lt"/>
              </a:rPr>
              <a:t>making</a:t>
            </a:r>
            <a:r>
              <a:rPr lang="it-IT" sz="24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it-IT" sz="2400" b="1" dirty="0" err="1" smtClean="0">
                <a:solidFill>
                  <a:schemeClr val="bg1"/>
                </a:solidFill>
                <a:latin typeface="+mj-lt"/>
              </a:rPr>
              <a:t>process</a:t>
            </a:r>
            <a:r>
              <a:rPr lang="it-IT" sz="2400" b="1" dirty="0" smtClean="0">
                <a:solidFill>
                  <a:schemeClr val="bg1"/>
                </a:solidFill>
                <a:latin typeface="+mj-lt"/>
              </a:rPr>
              <a:t>: </a:t>
            </a:r>
            <a:r>
              <a:rPr lang="it-IT" sz="2400" b="1" dirty="0" err="1" smtClean="0">
                <a:solidFill>
                  <a:schemeClr val="bg1"/>
                </a:solidFill>
                <a:latin typeface="+mj-lt"/>
              </a:rPr>
              <a:t>steps</a:t>
            </a:r>
            <a:r>
              <a:rPr lang="it-IT" sz="2400" b="1" dirty="0" smtClean="0">
                <a:solidFill>
                  <a:schemeClr val="bg1"/>
                </a:solidFill>
                <a:latin typeface="+mj-lt"/>
              </a:rPr>
              <a:t> 2 and 3</a:t>
            </a:r>
            <a:endParaRPr lang="it-IT" sz="2400" b="1" dirty="0">
              <a:solidFill>
                <a:schemeClr val="bg1"/>
              </a:solidFill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843817" y="2054515"/>
            <a:ext cx="7762876" cy="1554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Once priority of </a:t>
            </a:r>
            <a:r>
              <a:rPr lang="en-GB" dirty="0">
                <a:solidFill>
                  <a:srgbClr val="C00000"/>
                </a:solidFill>
              </a:rPr>
              <a:t>aims</a:t>
            </a:r>
            <a:r>
              <a:rPr lang="en-GB" dirty="0"/>
              <a:t> is established and </a:t>
            </a:r>
            <a:r>
              <a:rPr lang="en-GB" dirty="0">
                <a:solidFill>
                  <a:srgbClr val="C00000"/>
                </a:solidFill>
              </a:rPr>
              <a:t>risks</a:t>
            </a:r>
            <a:r>
              <a:rPr lang="en-GB" dirty="0"/>
              <a:t> are identified, then the </a:t>
            </a:r>
            <a:r>
              <a:rPr lang="en-GB" dirty="0">
                <a:solidFill>
                  <a:srgbClr val="C00000"/>
                </a:solidFill>
              </a:rPr>
              <a:t>potential modes to adopt can be determined</a:t>
            </a:r>
            <a:r>
              <a:rPr lang="en-GB" dirty="0"/>
              <a:t>. </a:t>
            </a:r>
            <a:endParaRPr lang="en-GB" dirty="0" smtClean="0"/>
          </a:p>
          <a:p>
            <a:r>
              <a:rPr lang="en-GB" dirty="0" smtClean="0"/>
              <a:t>Other ingredients to take </a:t>
            </a:r>
            <a:r>
              <a:rPr lang="en-GB" dirty="0"/>
              <a:t>into </a:t>
            </a:r>
            <a:r>
              <a:rPr lang="en-GB" dirty="0" smtClean="0"/>
              <a:t>account: </a:t>
            </a:r>
            <a:r>
              <a:rPr lang="en-GB" dirty="0" smtClean="0">
                <a:solidFill>
                  <a:srgbClr val="C00000"/>
                </a:solidFill>
              </a:rPr>
              <a:t>mode </a:t>
            </a:r>
            <a:r>
              <a:rPr lang="en-GB" dirty="0">
                <a:solidFill>
                  <a:srgbClr val="C00000"/>
                </a:solidFill>
              </a:rPr>
              <a:t>adequacy </a:t>
            </a:r>
            <a:r>
              <a:rPr lang="en-GB" dirty="0"/>
              <a:t>for the survey </a:t>
            </a:r>
            <a:r>
              <a:rPr lang="en-GB" dirty="0" smtClean="0"/>
              <a:t>topics </a:t>
            </a:r>
            <a:r>
              <a:rPr lang="en-GB" dirty="0"/>
              <a:t>as well as the </a:t>
            </a:r>
            <a:r>
              <a:rPr lang="en-GB" dirty="0">
                <a:solidFill>
                  <a:srgbClr val="C00000"/>
                </a:solidFill>
              </a:rPr>
              <a:t>availability of contact information </a:t>
            </a:r>
            <a:r>
              <a:rPr lang="en-GB" dirty="0"/>
              <a:t>(telephone numbers,  postal addresses, e-mails). </a:t>
            </a:r>
            <a:endParaRPr lang="it-IT" dirty="0"/>
          </a:p>
        </p:txBody>
      </p:sp>
      <p:grpSp>
        <p:nvGrpSpPr>
          <p:cNvPr id="16" name="Gruppo 15"/>
          <p:cNvGrpSpPr/>
          <p:nvPr/>
        </p:nvGrpSpPr>
        <p:grpSpPr>
          <a:xfrm>
            <a:off x="219585" y="3845622"/>
            <a:ext cx="4259286" cy="447611"/>
            <a:chOff x="267071" y="853651"/>
            <a:chExt cx="4259286" cy="447611"/>
          </a:xfrm>
        </p:grpSpPr>
        <p:sp>
          <p:nvSpPr>
            <p:cNvPr id="17" name="Rettangolo 16"/>
            <p:cNvSpPr/>
            <p:nvPr/>
          </p:nvSpPr>
          <p:spPr>
            <a:xfrm rot="5400000">
              <a:off x="334536" y="786186"/>
              <a:ext cx="447611" cy="58254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it-IT" sz="3200" b="1" dirty="0" smtClean="0"/>
                <a:t>3</a:t>
              </a:r>
              <a:endParaRPr lang="it-IT" sz="3200" b="1" dirty="0"/>
            </a:p>
          </p:txBody>
        </p:sp>
        <p:sp>
          <p:nvSpPr>
            <p:cNvPr id="18" name="Rettangolo 17"/>
            <p:cNvSpPr/>
            <p:nvPr/>
          </p:nvSpPr>
          <p:spPr>
            <a:xfrm>
              <a:off x="965585" y="873828"/>
              <a:ext cx="3560772" cy="40011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2000" dirty="0" smtClean="0"/>
                <a:t>Determine </a:t>
              </a:r>
              <a:r>
                <a:rPr lang="en-US" sz="2000" dirty="0"/>
                <a:t>the </a:t>
              </a:r>
              <a:r>
                <a:rPr lang="en-US" sz="2000" dirty="0">
                  <a:solidFill>
                    <a:srgbClr val="AE1023"/>
                  </a:solidFill>
                </a:rPr>
                <a:t>candidate modes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28602671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nettore 1 7"/>
          <p:cNvCxnSpPr/>
          <p:nvPr/>
        </p:nvCxnSpPr>
        <p:spPr>
          <a:xfrm>
            <a:off x="1162540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itolo 1"/>
          <p:cNvSpPr txBox="1">
            <a:spLocks/>
          </p:cNvSpPr>
          <p:nvPr/>
        </p:nvSpPr>
        <p:spPr>
          <a:xfrm>
            <a:off x="843817" y="0"/>
            <a:ext cx="8300183" cy="557575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8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grpSp>
        <p:nvGrpSpPr>
          <p:cNvPr id="31" name="Gruppo 30"/>
          <p:cNvGrpSpPr/>
          <p:nvPr/>
        </p:nvGrpSpPr>
        <p:grpSpPr>
          <a:xfrm>
            <a:off x="1213342" y="4585529"/>
            <a:ext cx="7390908" cy="412476"/>
            <a:chOff x="1213342" y="4585529"/>
            <a:chExt cx="7390908" cy="412476"/>
          </a:xfrm>
        </p:grpSpPr>
        <p:sp>
          <p:nvSpPr>
            <p:cNvPr id="32" name="CasellaDiTesto 31"/>
            <p:cNvSpPr txBox="1"/>
            <p:nvPr/>
          </p:nvSpPr>
          <p:spPr>
            <a:xfrm>
              <a:off x="1213342" y="4645946"/>
              <a:ext cx="4255558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700"/>
                </a:lnSpc>
                <a:spcAft>
                  <a:spcPts val="600"/>
                </a:spcAft>
                <a:buClr>
                  <a:srgbClr val="CF1E24"/>
                </a:buClr>
                <a:buSzPct val="90000"/>
                <a:defRPr/>
              </a:pPr>
              <a:r>
                <a:rPr lang="en-US" altLang="it-IT" sz="10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MIMOD project </a:t>
              </a:r>
              <a:r>
                <a:rPr lang="en-US" altLang="it-IT" sz="10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- Mixed-Mode </a:t>
              </a:r>
              <a:r>
                <a:rPr lang="en-US" altLang="it-IT" sz="10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Designs in Social Surveys</a:t>
              </a:r>
            </a:p>
            <a:p>
              <a:pPr>
                <a:lnSpc>
                  <a:spcPts val="700"/>
                </a:lnSpc>
                <a:spcAft>
                  <a:spcPts val="1000"/>
                </a:spcAft>
                <a:buClr>
                  <a:srgbClr val="CF1E24"/>
                </a:buClr>
                <a:buSzPct val="90000"/>
                <a:defRPr/>
              </a:pPr>
              <a:r>
                <a:rPr lang="it-IT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Rome, 11-12 April 2019</a:t>
              </a:r>
              <a:endParaRPr lang="it-IT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pic>
          <p:nvPicPr>
            <p:cNvPr id="33" name="Immagine 2"/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416797" y="4699870"/>
              <a:ext cx="1358411" cy="2318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4" name="Immagine 33" descr="EC logo example - horizontal version"/>
            <p:cNvPicPr/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58343" y="4585529"/>
              <a:ext cx="1545907" cy="4124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35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689098" y="4602405"/>
            <a:ext cx="406400" cy="273844"/>
          </a:xfrm>
        </p:spPr>
        <p:txBody>
          <a:bodyPr/>
          <a:lstStyle/>
          <a:p>
            <a:r>
              <a:rPr lang="it-IT" dirty="0" smtClean="0"/>
              <a:t>5</a:t>
            </a:r>
            <a:endParaRPr lang="it-IT" dirty="0"/>
          </a:p>
        </p:txBody>
      </p:sp>
      <p:grpSp>
        <p:nvGrpSpPr>
          <p:cNvPr id="2" name="Gruppo 1"/>
          <p:cNvGrpSpPr/>
          <p:nvPr/>
        </p:nvGrpSpPr>
        <p:grpSpPr>
          <a:xfrm>
            <a:off x="156068" y="649345"/>
            <a:ext cx="5680847" cy="474420"/>
            <a:chOff x="261572" y="649345"/>
            <a:chExt cx="5680847" cy="474420"/>
          </a:xfrm>
        </p:grpSpPr>
        <p:sp>
          <p:nvSpPr>
            <p:cNvPr id="19" name="Rettangolo 18"/>
            <p:cNvSpPr/>
            <p:nvPr/>
          </p:nvSpPr>
          <p:spPr>
            <a:xfrm rot="5400000">
              <a:off x="289229" y="621688"/>
              <a:ext cx="474420" cy="52973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it-IT" sz="3200" b="1" dirty="0"/>
                <a:t>4</a:t>
              </a:r>
            </a:p>
          </p:txBody>
        </p:sp>
        <p:sp>
          <p:nvSpPr>
            <p:cNvPr id="14" name="Rettangolo 13"/>
            <p:cNvSpPr/>
            <p:nvPr/>
          </p:nvSpPr>
          <p:spPr>
            <a:xfrm>
              <a:off x="967018" y="684511"/>
              <a:ext cx="4975401" cy="40011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r>
                <a:rPr lang="en-US" sz="2000" dirty="0" smtClean="0">
                  <a:solidFill>
                    <a:schemeClr val="tx1"/>
                  </a:solidFill>
                </a:rPr>
                <a:t>Evaluate</a:t>
              </a:r>
              <a:r>
                <a:rPr lang="en-US" sz="2000" dirty="0" smtClean="0">
                  <a:solidFill>
                    <a:srgbClr val="AE1023"/>
                  </a:solidFill>
                </a:rPr>
                <a:t> </a:t>
              </a:r>
              <a:r>
                <a:rPr lang="en-US" sz="2000" dirty="0">
                  <a:solidFill>
                    <a:schemeClr val="tx1"/>
                  </a:solidFill>
                </a:rPr>
                <a:t>different </a:t>
              </a:r>
              <a:r>
                <a:rPr lang="en-US" sz="2000" dirty="0" smtClean="0">
                  <a:solidFill>
                    <a:srgbClr val="AE1023"/>
                  </a:solidFill>
                </a:rPr>
                <a:t>mixed-mode </a:t>
              </a:r>
              <a:r>
                <a:rPr lang="en-US" sz="2000" dirty="0">
                  <a:solidFill>
                    <a:srgbClr val="AE1023"/>
                  </a:solidFill>
                </a:rPr>
                <a:t>design options</a:t>
              </a:r>
            </a:p>
          </p:txBody>
        </p:sp>
      </p:grpSp>
      <p:sp>
        <p:nvSpPr>
          <p:cNvPr id="15" name="CasellaDiTesto 14"/>
          <p:cNvSpPr txBox="1"/>
          <p:nvPr/>
        </p:nvSpPr>
        <p:spPr>
          <a:xfrm>
            <a:off x="917805" y="94121"/>
            <a:ext cx="820322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2400" b="1" dirty="0" smtClean="0">
                <a:solidFill>
                  <a:schemeClr val="bg1"/>
                </a:solidFill>
                <a:latin typeface="+mj-lt"/>
              </a:rPr>
              <a:t>The </a:t>
            </a:r>
            <a:r>
              <a:rPr lang="it-IT" sz="2400" b="1" dirty="0" err="1" smtClean="0">
                <a:solidFill>
                  <a:schemeClr val="bg1"/>
                </a:solidFill>
                <a:latin typeface="+mj-lt"/>
              </a:rPr>
              <a:t>decision</a:t>
            </a:r>
            <a:r>
              <a:rPr lang="it-IT" sz="24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it-IT" sz="2400" b="1" dirty="0" err="1" smtClean="0">
                <a:solidFill>
                  <a:schemeClr val="bg1"/>
                </a:solidFill>
                <a:latin typeface="+mj-lt"/>
              </a:rPr>
              <a:t>making</a:t>
            </a:r>
            <a:r>
              <a:rPr lang="it-IT" sz="24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it-IT" sz="2400" b="1" dirty="0" err="1" smtClean="0">
                <a:solidFill>
                  <a:schemeClr val="bg1"/>
                </a:solidFill>
                <a:latin typeface="+mj-lt"/>
              </a:rPr>
              <a:t>process</a:t>
            </a:r>
            <a:r>
              <a:rPr lang="it-IT" sz="2400" b="1" dirty="0" smtClean="0">
                <a:solidFill>
                  <a:schemeClr val="bg1"/>
                </a:solidFill>
                <a:latin typeface="+mj-lt"/>
              </a:rPr>
              <a:t>: </a:t>
            </a:r>
            <a:r>
              <a:rPr lang="it-IT" sz="2400" b="1" dirty="0" err="1">
                <a:solidFill>
                  <a:schemeClr val="bg1"/>
                </a:solidFill>
              </a:rPr>
              <a:t>Step</a:t>
            </a:r>
            <a:r>
              <a:rPr lang="it-IT" sz="2400" b="1" dirty="0">
                <a:solidFill>
                  <a:schemeClr val="bg1"/>
                </a:solidFill>
              </a:rPr>
              <a:t> </a:t>
            </a:r>
            <a:r>
              <a:rPr lang="it-IT" sz="2400" b="1" dirty="0" smtClean="0">
                <a:solidFill>
                  <a:schemeClr val="bg1"/>
                </a:solidFill>
              </a:rPr>
              <a:t>4</a:t>
            </a:r>
            <a:endParaRPr lang="it-IT" sz="2400" b="1" dirty="0">
              <a:solidFill>
                <a:schemeClr val="bg1"/>
              </a:solidFill>
            </a:endParaRPr>
          </a:p>
        </p:txBody>
      </p:sp>
      <p:sp>
        <p:nvSpPr>
          <p:cNvPr id="16" name="Rettangolo 15"/>
          <p:cNvSpPr/>
          <p:nvPr/>
        </p:nvSpPr>
        <p:spPr>
          <a:xfrm>
            <a:off x="761146" y="1274739"/>
            <a:ext cx="6858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/>
              <a:t>a)   </a:t>
            </a:r>
            <a:r>
              <a:rPr lang="en-US" sz="1800" dirty="0" smtClean="0"/>
              <a:t> Define </a:t>
            </a:r>
            <a:r>
              <a:rPr lang="en-US" sz="1800" dirty="0"/>
              <a:t>the </a:t>
            </a:r>
            <a:r>
              <a:rPr lang="en-US" sz="1800" dirty="0" smtClean="0">
                <a:solidFill>
                  <a:srgbClr val="AE1023"/>
                </a:solidFill>
              </a:rPr>
              <a:t>sequence </a:t>
            </a:r>
            <a:r>
              <a:rPr lang="en-US" sz="1800" dirty="0" smtClean="0"/>
              <a:t>of modes</a:t>
            </a:r>
            <a:r>
              <a:rPr lang="en-US" sz="1800" dirty="0"/>
              <a:t>	</a:t>
            </a:r>
          </a:p>
        </p:txBody>
      </p:sp>
      <p:sp>
        <p:nvSpPr>
          <p:cNvPr id="17" name="Rettangolo 16"/>
          <p:cNvSpPr/>
          <p:nvPr/>
        </p:nvSpPr>
        <p:spPr>
          <a:xfrm>
            <a:off x="748146" y="1661655"/>
            <a:ext cx="76668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/>
              <a:t>b)  </a:t>
            </a:r>
            <a:r>
              <a:rPr lang="en-US" sz="1800" dirty="0" smtClean="0"/>
              <a:t>  Define </a:t>
            </a:r>
            <a:r>
              <a:rPr lang="en-US" sz="1800" dirty="0"/>
              <a:t>which </a:t>
            </a:r>
            <a:r>
              <a:rPr lang="en-US" sz="1800" dirty="0">
                <a:solidFill>
                  <a:srgbClr val="AE1023"/>
                </a:solidFill>
              </a:rPr>
              <a:t>devices</a:t>
            </a:r>
            <a:r>
              <a:rPr lang="en-US" sz="1800" dirty="0"/>
              <a:t> respondents </a:t>
            </a:r>
            <a:r>
              <a:rPr lang="en-US" sz="1800" dirty="0" smtClean="0"/>
              <a:t>can use, </a:t>
            </a:r>
            <a:r>
              <a:rPr lang="en-US" sz="1800" dirty="0"/>
              <a:t>if CAWI mode is </a:t>
            </a:r>
            <a:r>
              <a:rPr lang="en-US" sz="1800" dirty="0" smtClean="0"/>
              <a:t>offered  </a:t>
            </a:r>
            <a:r>
              <a:rPr lang="en-US" sz="1800" dirty="0"/>
              <a:t>	</a:t>
            </a:r>
          </a:p>
        </p:txBody>
      </p:sp>
      <p:sp>
        <p:nvSpPr>
          <p:cNvPr id="18" name="Rettangolo 17"/>
          <p:cNvSpPr/>
          <p:nvPr/>
        </p:nvSpPr>
        <p:spPr>
          <a:xfrm>
            <a:off x="752156" y="1998448"/>
            <a:ext cx="80593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/>
              <a:t>c) </a:t>
            </a:r>
            <a:r>
              <a:rPr lang="en-US" sz="1800" dirty="0" smtClean="0"/>
              <a:t>   </a:t>
            </a:r>
            <a:r>
              <a:rPr lang="en-US" sz="1800" dirty="0" smtClean="0">
                <a:solidFill>
                  <a:srgbClr val="AE1023"/>
                </a:solidFill>
              </a:rPr>
              <a:t>Design</a:t>
            </a:r>
            <a:r>
              <a:rPr lang="en-US" sz="1800" dirty="0" smtClean="0"/>
              <a:t> </a:t>
            </a:r>
            <a:r>
              <a:rPr lang="en-US" sz="1800" dirty="0"/>
              <a:t>and </a:t>
            </a:r>
            <a:r>
              <a:rPr lang="en-US" sz="1800" dirty="0">
                <a:solidFill>
                  <a:srgbClr val="AE1023"/>
                </a:solidFill>
              </a:rPr>
              <a:t>test the questionnaire </a:t>
            </a:r>
            <a:r>
              <a:rPr lang="en-US" sz="1800" dirty="0" smtClean="0"/>
              <a:t>to </a:t>
            </a:r>
            <a:r>
              <a:rPr lang="en-US" sz="1800" dirty="0"/>
              <a:t>reduce </a:t>
            </a:r>
            <a:r>
              <a:rPr lang="en-US" sz="1800" dirty="0" smtClean="0"/>
              <a:t>mode measurement </a:t>
            </a:r>
            <a:r>
              <a:rPr lang="en-US" sz="1800" dirty="0"/>
              <a:t>effect </a:t>
            </a:r>
          </a:p>
        </p:txBody>
      </p:sp>
      <p:sp>
        <p:nvSpPr>
          <p:cNvPr id="22" name="Rettangolo 21"/>
          <p:cNvSpPr/>
          <p:nvPr/>
        </p:nvSpPr>
        <p:spPr>
          <a:xfrm>
            <a:off x="717333" y="2386762"/>
            <a:ext cx="79746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/>
              <a:t>d)  </a:t>
            </a:r>
            <a:r>
              <a:rPr lang="en-US" sz="1800" dirty="0" smtClean="0"/>
              <a:t>  Evaluate </a:t>
            </a:r>
            <a:r>
              <a:rPr lang="en-US" sz="1800" dirty="0"/>
              <a:t>the </a:t>
            </a:r>
            <a:r>
              <a:rPr lang="en-US" sz="1800" dirty="0">
                <a:solidFill>
                  <a:srgbClr val="AE1023"/>
                </a:solidFill>
              </a:rPr>
              <a:t>complexity</a:t>
            </a:r>
            <a:r>
              <a:rPr lang="en-US" sz="1800" dirty="0"/>
              <a:t> of the logistics and </a:t>
            </a:r>
            <a:r>
              <a:rPr lang="en-US" sz="1800" dirty="0" smtClean="0"/>
              <a:t>operations </a:t>
            </a:r>
          </a:p>
          <a:p>
            <a:r>
              <a:rPr lang="en-US" sz="1800" dirty="0"/>
              <a:t>	</a:t>
            </a:r>
            <a:r>
              <a:rPr lang="en-US" sz="1800" dirty="0" smtClean="0"/>
              <a:t>	</a:t>
            </a:r>
            <a:r>
              <a:rPr lang="en-US" sz="1600" dirty="0"/>
              <a:t>(Data collection IT system and </a:t>
            </a:r>
            <a:r>
              <a:rPr lang="en-US" sz="1600" dirty="0" smtClean="0"/>
              <a:t>human resources)	</a:t>
            </a:r>
            <a:endParaRPr lang="en-US" sz="1600" dirty="0"/>
          </a:p>
        </p:txBody>
      </p:sp>
      <p:sp>
        <p:nvSpPr>
          <p:cNvPr id="24" name="Rettangolo 23"/>
          <p:cNvSpPr/>
          <p:nvPr/>
        </p:nvSpPr>
        <p:spPr>
          <a:xfrm>
            <a:off x="740524" y="3005226"/>
            <a:ext cx="80798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/>
              <a:t>e)  </a:t>
            </a:r>
            <a:r>
              <a:rPr lang="en-US" sz="1800" dirty="0" smtClean="0"/>
              <a:t>  Evaluate </a:t>
            </a:r>
            <a:r>
              <a:rPr lang="en-US" sz="1800" dirty="0"/>
              <a:t>the possibility of enhancing the response rate and/or 			</a:t>
            </a:r>
            <a:r>
              <a:rPr lang="en-US" sz="1800" dirty="0" smtClean="0"/>
              <a:t>		population coverage (</a:t>
            </a:r>
            <a:r>
              <a:rPr lang="en-US" sz="1800" dirty="0" smtClean="0">
                <a:solidFill>
                  <a:srgbClr val="AE1023"/>
                </a:solidFill>
              </a:rPr>
              <a:t>incentives, mode choice</a:t>
            </a:r>
            <a:r>
              <a:rPr lang="en-US" sz="1800" dirty="0" smtClean="0"/>
              <a:t>)		</a:t>
            </a:r>
            <a:endParaRPr lang="en-US" sz="1800" dirty="0"/>
          </a:p>
        </p:txBody>
      </p:sp>
      <p:sp>
        <p:nvSpPr>
          <p:cNvPr id="25" name="Rettangolo 24"/>
          <p:cNvSpPr/>
          <p:nvPr/>
        </p:nvSpPr>
        <p:spPr>
          <a:xfrm>
            <a:off x="771818" y="3597884"/>
            <a:ext cx="817612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/>
              <a:t>f)   </a:t>
            </a:r>
            <a:r>
              <a:rPr lang="en-US" sz="1800" dirty="0" smtClean="0"/>
              <a:t> Design </a:t>
            </a:r>
            <a:r>
              <a:rPr lang="en-US" sz="1800" dirty="0"/>
              <a:t>the </a:t>
            </a:r>
            <a:r>
              <a:rPr lang="en-US" sz="1800" dirty="0">
                <a:solidFill>
                  <a:srgbClr val="AE1023"/>
                </a:solidFill>
              </a:rPr>
              <a:t>communication strategy</a:t>
            </a:r>
            <a:r>
              <a:rPr lang="en-US" sz="1800" dirty="0"/>
              <a:t>: </a:t>
            </a:r>
            <a:endParaRPr lang="en-US" sz="1800" dirty="0" smtClean="0"/>
          </a:p>
          <a:p>
            <a:r>
              <a:rPr lang="en-US" sz="1800" dirty="0"/>
              <a:t>	</a:t>
            </a:r>
            <a:r>
              <a:rPr lang="en-US" sz="1800" dirty="0" smtClean="0"/>
              <a:t>	(</a:t>
            </a:r>
            <a:r>
              <a:rPr lang="en-US" sz="1600" dirty="0" smtClean="0"/>
              <a:t>advance </a:t>
            </a:r>
            <a:r>
              <a:rPr lang="en-US" sz="1600" dirty="0"/>
              <a:t>letter, reminders, 	interviewer instructions and </a:t>
            </a:r>
            <a:r>
              <a:rPr lang="en-US" sz="1600" dirty="0" smtClean="0"/>
              <a:t>training, survey website) </a:t>
            </a:r>
            <a:endParaRPr lang="en-US" sz="1600" dirty="0"/>
          </a:p>
        </p:txBody>
      </p:sp>
      <p:sp>
        <p:nvSpPr>
          <p:cNvPr id="26" name="Rettangolo 25"/>
          <p:cNvSpPr/>
          <p:nvPr/>
        </p:nvSpPr>
        <p:spPr>
          <a:xfrm>
            <a:off x="708398" y="4185738"/>
            <a:ext cx="32124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/>
              <a:t>g)  </a:t>
            </a:r>
            <a:r>
              <a:rPr lang="en-US" sz="1800" dirty="0" smtClean="0"/>
              <a:t>  </a:t>
            </a:r>
            <a:r>
              <a:rPr lang="en-US" sz="1800" dirty="0" smtClean="0">
                <a:solidFill>
                  <a:srgbClr val="AE1023"/>
                </a:solidFill>
              </a:rPr>
              <a:t>Test </a:t>
            </a:r>
            <a:r>
              <a:rPr lang="en-US" sz="1800" dirty="0"/>
              <a:t>the mixed-mode </a:t>
            </a:r>
            <a:r>
              <a:rPr lang="en-US" sz="1800" dirty="0" smtClean="0"/>
              <a:t>design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94657366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e 8"/>
          <p:cNvSpPr/>
          <p:nvPr/>
        </p:nvSpPr>
        <p:spPr>
          <a:xfrm>
            <a:off x="5643483" y="1044636"/>
            <a:ext cx="2566619" cy="850420"/>
          </a:xfrm>
          <a:prstGeom prst="ellipse">
            <a:avLst/>
          </a:prstGeom>
          <a:solidFill>
            <a:schemeClr val="accent6">
              <a:lumMod val="20000"/>
              <a:lumOff val="80000"/>
              <a:alpha val="73000"/>
            </a:schemeClr>
          </a:solidFill>
          <a:ln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 err="1">
                <a:solidFill>
                  <a:srgbClr val="C00000"/>
                </a:solidFill>
                <a:latin typeface="+mj-lt"/>
              </a:rPr>
              <a:t>Concurrent</a:t>
            </a:r>
            <a:r>
              <a:rPr lang="it-IT" sz="1600" dirty="0">
                <a:solidFill>
                  <a:schemeClr val="tx1"/>
                </a:solidFill>
                <a:latin typeface="+mj-lt"/>
              </a:rPr>
              <a:t>, </a:t>
            </a:r>
            <a:r>
              <a:rPr lang="it-IT" sz="1600" dirty="0" err="1">
                <a:solidFill>
                  <a:srgbClr val="C00000"/>
                </a:solidFill>
                <a:latin typeface="+mj-lt"/>
              </a:rPr>
              <a:t>sequential</a:t>
            </a:r>
            <a:r>
              <a:rPr lang="it-IT" sz="1600" dirty="0">
                <a:solidFill>
                  <a:srgbClr val="C00000"/>
                </a:solidFill>
                <a:latin typeface="+mj-lt"/>
              </a:rPr>
              <a:t> </a:t>
            </a:r>
            <a:r>
              <a:rPr lang="it-IT" sz="1600" dirty="0">
                <a:solidFill>
                  <a:schemeClr val="tx1"/>
                </a:solidFill>
                <a:latin typeface="+mj-lt"/>
              </a:rPr>
              <a:t>or</a:t>
            </a:r>
            <a:r>
              <a:rPr lang="it-IT" sz="1600" dirty="0">
                <a:solidFill>
                  <a:srgbClr val="C00000"/>
                </a:solidFill>
                <a:latin typeface="+mj-lt"/>
              </a:rPr>
              <a:t> </a:t>
            </a:r>
            <a:r>
              <a:rPr lang="it-IT" sz="1600" dirty="0" err="1">
                <a:solidFill>
                  <a:srgbClr val="C00000"/>
                </a:solidFill>
                <a:latin typeface="+mj-lt"/>
              </a:rPr>
              <a:t>both</a:t>
            </a:r>
            <a:r>
              <a:rPr lang="it-IT" sz="1600" dirty="0">
                <a:solidFill>
                  <a:schemeClr val="tx1"/>
                </a:solidFill>
                <a:latin typeface="+mj-lt"/>
              </a:rPr>
              <a:t>? </a:t>
            </a:r>
          </a:p>
        </p:txBody>
      </p:sp>
      <p:cxnSp>
        <p:nvCxnSpPr>
          <p:cNvPr id="8" name="Connettore 1 7"/>
          <p:cNvCxnSpPr/>
          <p:nvPr/>
        </p:nvCxnSpPr>
        <p:spPr>
          <a:xfrm>
            <a:off x="1162540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itolo 1"/>
          <p:cNvSpPr txBox="1">
            <a:spLocks/>
          </p:cNvSpPr>
          <p:nvPr/>
        </p:nvSpPr>
        <p:spPr>
          <a:xfrm>
            <a:off x="843817" y="0"/>
            <a:ext cx="8300183" cy="557575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8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grpSp>
        <p:nvGrpSpPr>
          <p:cNvPr id="31" name="Gruppo 30"/>
          <p:cNvGrpSpPr/>
          <p:nvPr/>
        </p:nvGrpSpPr>
        <p:grpSpPr>
          <a:xfrm>
            <a:off x="1213342" y="4585529"/>
            <a:ext cx="7390908" cy="412476"/>
            <a:chOff x="1213342" y="4585529"/>
            <a:chExt cx="7390908" cy="412476"/>
          </a:xfrm>
        </p:grpSpPr>
        <p:sp>
          <p:nvSpPr>
            <p:cNvPr id="32" name="CasellaDiTesto 31"/>
            <p:cNvSpPr txBox="1"/>
            <p:nvPr/>
          </p:nvSpPr>
          <p:spPr>
            <a:xfrm>
              <a:off x="1213342" y="4645946"/>
              <a:ext cx="4255558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700"/>
                </a:lnSpc>
                <a:spcAft>
                  <a:spcPts val="600"/>
                </a:spcAft>
                <a:buClr>
                  <a:srgbClr val="CF1E24"/>
                </a:buClr>
                <a:buSzPct val="90000"/>
                <a:defRPr/>
              </a:pPr>
              <a:r>
                <a:rPr lang="en-US" altLang="it-IT" sz="10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MIMOD project </a:t>
              </a:r>
              <a:r>
                <a:rPr lang="en-US" altLang="it-IT" sz="10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- Mixed-Mode </a:t>
              </a:r>
              <a:r>
                <a:rPr lang="en-US" altLang="it-IT" sz="10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Designs in Social Surveys</a:t>
              </a:r>
            </a:p>
            <a:p>
              <a:pPr>
                <a:lnSpc>
                  <a:spcPts val="700"/>
                </a:lnSpc>
                <a:spcAft>
                  <a:spcPts val="1000"/>
                </a:spcAft>
                <a:buClr>
                  <a:srgbClr val="CF1E24"/>
                </a:buClr>
                <a:buSzPct val="90000"/>
                <a:defRPr/>
              </a:pPr>
              <a:r>
                <a:rPr lang="it-IT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Rome, 11-12 April 2019</a:t>
              </a:r>
              <a:endParaRPr lang="it-IT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pic>
          <p:nvPicPr>
            <p:cNvPr id="33" name="Immagine 2"/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416797" y="4699870"/>
              <a:ext cx="1358411" cy="2318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4" name="Immagine 33" descr="EC logo example - horizontal version"/>
            <p:cNvPicPr/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58343" y="4585529"/>
              <a:ext cx="1545907" cy="4124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35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689098" y="4602405"/>
            <a:ext cx="406400" cy="273844"/>
          </a:xfrm>
        </p:spPr>
        <p:txBody>
          <a:bodyPr/>
          <a:lstStyle/>
          <a:p>
            <a:r>
              <a:rPr lang="it-IT" dirty="0" smtClean="0"/>
              <a:t>6</a:t>
            </a:r>
            <a:endParaRPr lang="it-IT" dirty="0"/>
          </a:p>
        </p:txBody>
      </p:sp>
      <p:grpSp>
        <p:nvGrpSpPr>
          <p:cNvPr id="2" name="Gruppo 1"/>
          <p:cNvGrpSpPr/>
          <p:nvPr/>
        </p:nvGrpSpPr>
        <p:grpSpPr>
          <a:xfrm>
            <a:off x="156068" y="649345"/>
            <a:ext cx="5680847" cy="474420"/>
            <a:chOff x="261572" y="649345"/>
            <a:chExt cx="5680847" cy="474420"/>
          </a:xfrm>
        </p:grpSpPr>
        <p:sp>
          <p:nvSpPr>
            <p:cNvPr id="19" name="Rettangolo 18"/>
            <p:cNvSpPr/>
            <p:nvPr/>
          </p:nvSpPr>
          <p:spPr>
            <a:xfrm rot="5400000">
              <a:off x="289229" y="621688"/>
              <a:ext cx="474420" cy="52973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it-IT" sz="3200" b="1" dirty="0"/>
                <a:t>4</a:t>
              </a:r>
            </a:p>
          </p:txBody>
        </p:sp>
        <p:sp>
          <p:nvSpPr>
            <p:cNvPr id="14" name="Rettangolo 13"/>
            <p:cNvSpPr/>
            <p:nvPr/>
          </p:nvSpPr>
          <p:spPr>
            <a:xfrm>
              <a:off x="967018" y="684511"/>
              <a:ext cx="4975401" cy="40011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r>
                <a:rPr lang="en-US" sz="2000" dirty="0" smtClean="0">
                  <a:solidFill>
                    <a:schemeClr val="tx1"/>
                  </a:solidFill>
                </a:rPr>
                <a:t>Evaluate</a:t>
              </a:r>
              <a:r>
                <a:rPr lang="en-US" sz="2000" dirty="0" smtClean="0">
                  <a:solidFill>
                    <a:srgbClr val="AE1023"/>
                  </a:solidFill>
                </a:rPr>
                <a:t> </a:t>
              </a:r>
              <a:r>
                <a:rPr lang="en-US" sz="2000" dirty="0">
                  <a:solidFill>
                    <a:schemeClr val="tx1"/>
                  </a:solidFill>
                </a:rPr>
                <a:t>different </a:t>
              </a:r>
              <a:r>
                <a:rPr lang="en-US" sz="2000" dirty="0" smtClean="0">
                  <a:solidFill>
                    <a:srgbClr val="AE1023"/>
                  </a:solidFill>
                </a:rPr>
                <a:t>mixed-mode </a:t>
              </a:r>
              <a:r>
                <a:rPr lang="en-US" sz="2000" dirty="0">
                  <a:solidFill>
                    <a:srgbClr val="AE1023"/>
                  </a:solidFill>
                </a:rPr>
                <a:t>design options</a:t>
              </a:r>
            </a:p>
          </p:txBody>
        </p:sp>
      </p:grpSp>
      <p:sp>
        <p:nvSpPr>
          <p:cNvPr id="15" name="CasellaDiTesto 14"/>
          <p:cNvSpPr txBox="1"/>
          <p:nvPr/>
        </p:nvSpPr>
        <p:spPr>
          <a:xfrm>
            <a:off x="917805" y="94121"/>
            <a:ext cx="820322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2400" b="1" dirty="0" smtClean="0">
                <a:solidFill>
                  <a:schemeClr val="bg1"/>
                </a:solidFill>
                <a:latin typeface="+mj-lt"/>
              </a:rPr>
              <a:t>The </a:t>
            </a:r>
            <a:r>
              <a:rPr lang="it-IT" sz="2400" b="1" dirty="0" err="1" smtClean="0">
                <a:solidFill>
                  <a:schemeClr val="bg1"/>
                </a:solidFill>
                <a:latin typeface="+mj-lt"/>
              </a:rPr>
              <a:t>decision</a:t>
            </a:r>
            <a:r>
              <a:rPr lang="it-IT" sz="24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it-IT" sz="2400" b="1" dirty="0" err="1" smtClean="0">
                <a:solidFill>
                  <a:schemeClr val="bg1"/>
                </a:solidFill>
                <a:latin typeface="+mj-lt"/>
              </a:rPr>
              <a:t>making</a:t>
            </a:r>
            <a:r>
              <a:rPr lang="it-IT" sz="24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it-IT" sz="2400" b="1" dirty="0" err="1" smtClean="0">
                <a:solidFill>
                  <a:schemeClr val="bg1"/>
                </a:solidFill>
                <a:latin typeface="+mj-lt"/>
              </a:rPr>
              <a:t>process</a:t>
            </a:r>
            <a:r>
              <a:rPr lang="it-IT" sz="2400" b="1" dirty="0" smtClean="0">
                <a:solidFill>
                  <a:schemeClr val="bg1"/>
                </a:solidFill>
                <a:latin typeface="+mj-lt"/>
              </a:rPr>
              <a:t>: </a:t>
            </a:r>
            <a:r>
              <a:rPr lang="it-IT" sz="2400" b="1" dirty="0" err="1">
                <a:solidFill>
                  <a:schemeClr val="bg1"/>
                </a:solidFill>
              </a:rPr>
              <a:t>Step</a:t>
            </a:r>
            <a:r>
              <a:rPr lang="it-IT" sz="2400" b="1" dirty="0">
                <a:solidFill>
                  <a:schemeClr val="bg1"/>
                </a:solidFill>
              </a:rPr>
              <a:t> </a:t>
            </a:r>
            <a:r>
              <a:rPr lang="it-IT" sz="2400" b="1" dirty="0" smtClean="0">
                <a:solidFill>
                  <a:schemeClr val="bg1"/>
                </a:solidFill>
              </a:rPr>
              <a:t>4</a:t>
            </a:r>
            <a:endParaRPr lang="it-IT" sz="2400" b="1" dirty="0">
              <a:solidFill>
                <a:schemeClr val="bg1"/>
              </a:solidFill>
            </a:endParaRPr>
          </a:p>
        </p:txBody>
      </p:sp>
      <p:sp>
        <p:nvSpPr>
          <p:cNvPr id="28" name="Rettangolo 27"/>
          <p:cNvSpPr/>
          <p:nvPr/>
        </p:nvSpPr>
        <p:spPr>
          <a:xfrm>
            <a:off x="1214446" y="2289868"/>
            <a:ext cx="770010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GB" sz="1600" dirty="0"/>
              <a:t>If </a:t>
            </a:r>
            <a:r>
              <a:rPr lang="en-GB" sz="1600" dirty="0">
                <a:solidFill>
                  <a:srgbClr val="AE1023"/>
                </a:solidFill>
              </a:rPr>
              <a:t>cost reduction </a:t>
            </a:r>
            <a:r>
              <a:rPr lang="en-GB" sz="1600" dirty="0"/>
              <a:t>has the highest </a:t>
            </a:r>
            <a:r>
              <a:rPr lang="en-GB" sz="1600" dirty="0" smtClean="0"/>
              <a:t>priority </a:t>
            </a:r>
            <a:r>
              <a:rPr lang="en-GB" sz="1600" dirty="0" smtClean="0">
                <a:sym typeface="Wingdings" panose="05000000000000000000" pitchFamily="2" charset="2"/>
              </a:rPr>
              <a:t></a:t>
            </a:r>
            <a:r>
              <a:rPr lang="en-GB" sz="1600" dirty="0" smtClean="0"/>
              <a:t> </a:t>
            </a:r>
            <a:r>
              <a:rPr lang="en-GB" sz="1600" dirty="0"/>
              <a:t>a </a:t>
            </a:r>
            <a:r>
              <a:rPr lang="en-GB" sz="1600" dirty="0">
                <a:solidFill>
                  <a:srgbClr val="AE1023"/>
                </a:solidFill>
              </a:rPr>
              <a:t>sequential design </a:t>
            </a:r>
            <a:r>
              <a:rPr lang="en-GB" sz="1600" dirty="0"/>
              <a:t>where the </a:t>
            </a:r>
            <a:r>
              <a:rPr lang="en-GB" sz="1600" dirty="0">
                <a:solidFill>
                  <a:srgbClr val="AE1023"/>
                </a:solidFill>
              </a:rPr>
              <a:t>cheapest mode </a:t>
            </a:r>
            <a:r>
              <a:rPr lang="en-GB" sz="1600" dirty="0"/>
              <a:t>is offered </a:t>
            </a:r>
            <a:r>
              <a:rPr lang="en-GB" sz="1600" dirty="0">
                <a:solidFill>
                  <a:srgbClr val="AE1023"/>
                </a:solidFill>
              </a:rPr>
              <a:t>first</a:t>
            </a:r>
            <a:r>
              <a:rPr lang="en-GB" sz="1600" dirty="0"/>
              <a:t> can be </a:t>
            </a:r>
            <a:r>
              <a:rPr lang="en-GB" sz="1600" dirty="0" smtClean="0"/>
              <a:t>adopted</a:t>
            </a:r>
          </a:p>
        </p:txBody>
      </p:sp>
      <p:sp>
        <p:nvSpPr>
          <p:cNvPr id="5" name="Rettangolo 4"/>
          <p:cNvSpPr/>
          <p:nvPr/>
        </p:nvSpPr>
        <p:spPr>
          <a:xfrm>
            <a:off x="861514" y="1859888"/>
            <a:ext cx="77427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/>
              <a:t>Some general </a:t>
            </a:r>
            <a:r>
              <a:rPr lang="en-US" sz="1800" dirty="0" smtClean="0"/>
              <a:t>rules, </a:t>
            </a:r>
            <a:r>
              <a:rPr lang="en-US" sz="1800" dirty="0"/>
              <a:t>based on the priorities defined in step 1</a:t>
            </a:r>
            <a:r>
              <a:rPr lang="en-US" sz="1800" dirty="0" smtClean="0"/>
              <a:t>:</a:t>
            </a:r>
            <a:endParaRPr lang="en-US" sz="1800" dirty="0"/>
          </a:p>
        </p:txBody>
      </p:sp>
      <p:sp>
        <p:nvSpPr>
          <p:cNvPr id="20" name="Rettangolo 19"/>
          <p:cNvSpPr/>
          <p:nvPr/>
        </p:nvSpPr>
        <p:spPr>
          <a:xfrm>
            <a:off x="1213342" y="2936610"/>
            <a:ext cx="753412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en-GB" sz="1600" dirty="0" smtClean="0"/>
              <a:t> 	If </a:t>
            </a:r>
            <a:r>
              <a:rPr lang="en-GB" sz="1600" dirty="0"/>
              <a:t>the aim is to </a:t>
            </a:r>
            <a:r>
              <a:rPr lang="en-GB" sz="1600" dirty="0">
                <a:solidFill>
                  <a:srgbClr val="AE1023"/>
                </a:solidFill>
              </a:rPr>
              <a:t>contain non-response and coverage </a:t>
            </a:r>
            <a:r>
              <a:rPr lang="en-GB" sz="1600" dirty="0" smtClean="0">
                <a:solidFill>
                  <a:srgbClr val="AE1023"/>
                </a:solidFill>
              </a:rPr>
              <a:t>errors </a:t>
            </a:r>
            <a:r>
              <a:rPr lang="en-GB" sz="1600" dirty="0" smtClean="0">
                <a:sym typeface="Wingdings" panose="05000000000000000000" pitchFamily="2" charset="2"/>
              </a:rPr>
              <a:t></a:t>
            </a:r>
            <a:r>
              <a:rPr lang="en-GB" sz="1600" dirty="0" smtClean="0"/>
              <a:t> </a:t>
            </a:r>
            <a:r>
              <a:rPr lang="en-GB" sz="1600" dirty="0">
                <a:solidFill>
                  <a:srgbClr val="AE1023"/>
                </a:solidFill>
              </a:rPr>
              <a:t>concurrent </a:t>
            </a:r>
            <a:r>
              <a:rPr lang="en-GB" sz="1600" dirty="0" smtClean="0">
                <a:solidFill>
                  <a:srgbClr val="AE1023"/>
                </a:solidFill>
              </a:rPr>
              <a:t>mix </a:t>
            </a:r>
            <a:r>
              <a:rPr lang="en-GB" sz="1600" dirty="0" smtClean="0"/>
              <a:t>of 	modes</a:t>
            </a:r>
            <a:r>
              <a:rPr lang="en-GB" sz="1600" dirty="0" smtClean="0">
                <a:solidFill>
                  <a:srgbClr val="AE1023"/>
                </a:solidFill>
              </a:rPr>
              <a:t> </a:t>
            </a:r>
            <a:r>
              <a:rPr lang="en-GB" sz="1600" dirty="0" smtClean="0"/>
              <a:t>with </a:t>
            </a:r>
            <a:r>
              <a:rPr lang="en-GB" sz="1600" dirty="0" smtClean="0">
                <a:solidFill>
                  <a:srgbClr val="C00000"/>
                </a:solidFill>
              </a:rPr>
              <a:t>interviewer</a:t>
            </a:r>
            <a:r>
              <a:rPr lang="en-GB" sz="1600" dirty="0" smtClean="0"/>
              <a:t>-administered modes allow </a:t>
            </a:r>
            <a:r>
              <a:rPr lang="en-GB" sz="1600" dirty="0"/>
              <a:t>for a higher response </a:t>
            </a:r>
            <a:r>
              <a:rPr lang="en-GB" sz="1600" dirty="0" smtClean="0"/>
              <a:t>rate and 	coverage, or a </a:t>
            </a:r>
            <a:r>
              <a:rPr lang="en-GB" sz="1600" dirty="0">
                <a:solidFill>
                  <a:srgbClr val="AE1023"/>
                </a:solidFill>
              </a:rPr>
              <a:t>sequential </a:t>
            </a:r>
            <a:r>
              <a:rPr lang="en-GB" sz="1600" dirty="0"/>
              <a:t>design with </a:t>
            </a:r>
            <a:r>
              <a:rPr lang="en-GB" sz="1600" dirty="0">
                <a:solidFill>
                  <a:srgbClr val="AE1023"/>
                </a:solidFill>
              </a:rPr>
              <a:t>most “effective” mode </a:t>
            </a:r>
            <a:r>
              <a:rPr lang="en-GB" sz="1600" dirty="0" smtClean="0"/>
              <a:t>offered </a:t>
            </a:r>
            <a:r>
              <a:rPr lang="en-GB" sz="1600" dirty="0" smtClean="0">
                <a:solidFill>
                  <a:srgbClr val="AE1023"/>
                </a:solidFill>
              </a:rPr>
              <a:t>first</a:t>
            </a:r>
            <a:endParaRPr lang="it-IT" sz="1600" dirty="0"/>
          </a:p>
        </p:txBody>
      </p:sp>
      <p:sp>
        <p:nvSpPr>
          <p:cNvPr id="21" name="Rettangolo 20"/>
          <p:cNvSpPr/>
          <p:nvPr/>
        </p:nvSpPr>
        <p:spPr>
          <a:xfrm>
            <a:off x="1220357" y="3818842"/>
            <a:ext cx="67964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en-GB" sz="1600" dirty="0" smtClean="0"/>
              <a:t>  Strategies </a:t>
            </a:r>
            <a:r>
              <a:rPr lang="en-GB" sz="1600" dirty="0"/>
              <a:t>in between, like </a:t>
            </a:r>
            <a:r>
              <a:rPr lang="en-GB" sz="1600" dirty="0">
                <a:solidFill>
                  <a:srgbClr val="AE1023"/>
                </a:solidFill>
              </a:rPr>
              <a:t>party sequential-partly concurrent designs</a:t>
            </a:r>
            <a:r>
              <a:rPr lang="en-GB" sz="1600" dirty="0"/>
              <a:t>, can </a:t>
            </a:r>
            <a:r>
              <a:rPr lang="en-GB" sz="1600" dirty="0" smtClean="0"/>
              <a:t>	help </a:t>
            </a:r>
            <a:r>
              <a:rPr lang="en-GB" sz="1600" dirty="0"/>
              <a:t>in </a:t>
            </a:r>
            <a:r>
              <a:rPr lang="en-GB" sz="1600" dirty="0">
                <a:solidFill>
                  <a:srgbClr val="AE1023"/>
                </a:solidFill>
              </a:rPr>
              <a:t>balancing costs and </a:t>
            </a:r>
            <a:r>
              <a:rPr lang="en-GB" sz="1600" dirty="0" smtClean="0">
                <a:solidFill>
                  <a:srgbClr val="AE1023"/>
                </a:solidFill>
              </a:rPr>
              <a:t>errors</a:t>
            </a:r>
            <a:r>
              <a:rPr lang="en-GB" sz="1600" dirty="0" smtClean="0"/>
              <a:t>, and keep low organizational </a:t>
            </a:r>
            <a:r>
              <a:rPr lang="en-GB" sz="1600" dirty="0" smtClean="0">
                <a:solidFill>
                  <a:srgbClr val="C00000"/>
                </a:solidFill>
              </a:rPr>
              <a:t>complexity </a:t>
            </a:r>
          </a:p>
        </p:txBody>
      </p:sp>
      <p:sp>
        <p:nvSpPr>
          <p:cNvPr id="6" name="Rettangolo 5"/>
          <p:cNvSpPr/>
          <p:nvPr/>
        </p:nvSpPr>
        <p:spPr>
          <a:xfrm>
            <a:off x="5027103" y="2571268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spcBef>
                <a:spcPts val="600"/>
              </a:spcBef>
            </a:pPr>
            <a:r>
              <a:rPr lang="en-GB" sz="1200" dirty="0" smtClean="0"/>
              <a:t>Overall </a:t>
            </a:r>
            <a:r>
              <a:rPr lang="en-GB" sz="1200" dirty="0"/>
              <a:t>cost need to be evaluated. Contamination effect</a:t>
            </a:r>
          </a:p>
        </p:txBody>
      </p:sp>
      <p:sp>
        <p:nvSpPr>
          <p:cNvPr id="23" name="Rettangolo 22"/>
          <p:cNvSpPr/>
          <p:nvPr/>
        </p:nvSpPr>
        <p:spPr>
          <a:xfrm>
            <a:off x="761146" y="1274739"/>
            <a:ext cx="6858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/>
              <a:t>a)   </a:t>
            </a:r>
            <a:r>
              <a:rPr lang="en-US" sz="1800" dirty="0" smtClean="0"/>
              <a:t> Define </a:t>
            </a:r>
            <a:r>
              <a:rPr lang="en-US" sz="1800" dirty="0"/>
              <a:t>the </a:t>
            </a:r>
            <a:r>
              <a:rPr lang="en-US" sz="1800" dirty="0" smtClean="0">
                <a:solidFill>
                  <a:srgbClr val="AE1023"/>
                </a:solidFill>
              </a:rPr>
              <a:t>sequence </a:t>
            </a:r>
            <a:r>
              <a:rPr lang="en-US" sz="1800" dirty="0" smtClean="0"/>
              <a:t>of modes</a:t>
            </a:r>
            <a:r>
              <a:rPr lang="en-US" sz="18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798705127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5" grpId="0"/>
      <p:bldP spid="20" grpId="0"/>
      <p:bldP spid="21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nettore 1 7"/>
          <p:cNvCxnSpPr/>
          <p:nvPr/>
        </p:nvCxnSpPr>
        <p:spPr>
          <a:xfrm>
            <a:off x="1162540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itolo 1"/>
          <p:cNvSpPr txBox="1">
            <a:spLocks/>
          </p:cNvSpPr>
          <p:nvPr/>
        </p:nvSpPr>
        <p:spPr>
          <a:xfrm>
            <a:off x="843817" y="0"/>
            <a:ext cx="8300183" cy="557575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8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grpSp>
        <p:nvGrpSpPr>
          <p:cNvPr id="31" name="Gruppo 30"/>
          <p:cNvGrpSpPr/>
          <p:nvPr/>
        </p:nvGrpSpPr>
        <p:grpSpPr>
          <a:xfrm>
            <a:off x="1213342" y="4585529"/>
            <a:ext cx="7390908" cy="412476"/>
            <a:chOff x="1213342" y="4585529"/>
            <a:chExt cx="7390908" cy="412476"/>
          </a:xfrm>
        </p:grpSpPr>
        <p:sp>
          <p:nvSpPr>
            <p:cNvPr id="32" name="CasellaDiTesto 31"/>
            <p:cNvSpPr txBox="1"/>
            <p:nvPr/>
          </p:nvSpPr>
          <p:spPr>
            <a:xfrm>
              <a:off x="1213342" y="4645946"/>
              <a:ext cx="4255558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700"/>
                </a:lnSpc>
                <a:spcAft>
                  <a:spcPts val="600"/>
                </a:spcAft>
                <a:buClr>
                  <a:srgbClr val="CF1E24"/>
                </a:buClr>
                <a:buSzPct val="90000"/>
                <a:defRPr/>
              </a:pPr>
              <a:r>
                <a:rPr lang="en-US" altLang="it-IT" sz="10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MIMOD project </a:t>
              </a:r>
              <a:r>
                <a:rPr lang="en-US" altLang="it-IT" sz="10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- Mixed-Mode </a:t>
              </a:r>
              <a:r>
                <a:rPr lang="en-US" altLang="it-IT" sz="10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Designs in Social Surveys</a:t>
              </a:r>
            </a:p>
            <a:p>
              <a:pPr>
                <a:lnSpc>
                  <a:spcPts val="700"/>
                </a:lnSpc>
                <a:spcAft>
                  <a:spcPts val="1000"/>
                </a:spcAft>
                <a:buClr>
                  <a:srgbClr val="CF1E24"/>
                </a:buClr>
                <a:buSzPct val="90000"/>
                <a:defRPr/>
              </a:pPr>
              <a:r>
                <a:rPr lang="it-IT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Rome, 11-12 April 2019</a:t>
              </a:r>
              <a:endParaRPr lang="it-IT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pic>
          <p:nvPicPr>
            <p:cNvPr id="33" name="Immagine 2"/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416797" y="4699870"/>
              <a:ext cx="1358411" cy="2318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4" name="Immagine 33" descr="EC logo example - horizontal version"/>
            <p:cNvPicPr/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58343" y="4585529"/>
              <a:ext cx="1545907" cy="4124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35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689098" y="4602405"/>
            <a:ext cx="406400" cy="273844"/>
          </a:xfrm>
        </p:spPr>
        <p:txBody>
          <a:bodyPr/>
          <a:lstStyle/>
          <a:p>
            <a:r>
              <a:rPr lang="it-IT" dirty="0" smtClean="0"/>
              <a:t>7</a:t>
            </a:r>
            <a:endParaRPr lang="it-IT" dirty="0"/>
          </a:p>
        </p:txBody>
      </p:sp>
      <p:grpSp>
        <p:nvGrpSpPr>
          <p:cNvPr id="2" name="Gruppo 1"/>
          <p:cNvGrpSpPr/>
          <p:nvPr/>
        </p:nvGrpSpPr>
        <p:grpSpPr>
          <a:xfrm>
            <a:off x="156068" y="649345"/>
            <a:ext cx="5680847" cy="474420"/>
            <a:chOff x="261572" y="649345"/>
            <a:chExt cx="5680847" cy="474420"/>
          </a:xfrm>
        </p:grpSpPr>
        <p:sp>
          <p:nvSpPr>
            <p:cNvPr id="19" name="Rettangolo 18"/>
            <p:cNvSpPr/>
            <p:nvPr/>
          </p:nvSpPr>
          <p:spPr>
            <a:xfrm rot="5400000">
              <a:off x="289229" y="621688"/>
              <a:ext cx="474420" cy="52973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it-IT" sz="3200" b="1" dirty="0"/>
                <a:t>4</a:t>
              </a:r>
            </a:p>
          </p:txBody>
        </p:sp>
        <p:sp>
          <p:nvSpPr>
            <p:cNvPr id="14" name="Rettangolo 13"/>
            <p:cNvSpPr/>
            <p:nvPr/>
          </p:nvSpPr>
          <p:spPr>
            <a:xfrm>
              <a:off x="967018" y="684511"/>
              <a:ext cx="4975401" cy="40011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r>
                <a:rPr lang="en-US" sz="2000" dirty="0" smtClean="0">
                  <a:solidFill>
                    <a:schemeClr val="tx1"/>
                  </a:solidFill>
                </a:rPr>
                <a:t>Evaluate</a:t>
              </a:r>
              <a:r>
                <a:rPr lang="en-US" sz="2000" dirty="0" smtClean="0">
                  <a:solidFill>
                    <a:srgbClr val="AE1023"/>
                  </a:solidFill>
                </a:rPr>
                <a:t> </a:t>
              </a:r>
              <a:r>
                <a:rPr lang="en-US" sz="2000" dirty="0">
                  <a:solidFill>
                    <a:schemeClr val="tx1"/>
                  </a:solidFill>
                </a:rPr>
                <a:t>different </a:t>
              </a:r>
              <a:r>
                <a:rPr lang="en-US" sz="2000" dirty="0" smtClean="0">
                  <a:solidFill>
                    <a:srgbClr val="AE1023"/>
                  </a:solidFill>
                </a:rPr>
                <a:t>mixed-mode </a:t>
              </a:r>
              <a:r>
                <a:rPr lang="en-US" sz="2000" dirty="0">
                  <a:solidFill>
                    <a:srgbClr val="AE1023"/>
                  </a:solidFill>
                </a:rPr>
                <a:t>design options</a:t>
              </a:r>
            </a:p>
          </p:txBody>
        </p:sp>
      </p:grpSp>
      <p:sp>
        <p:nvSpPr>
          <p:cNvPr id="15" name="CasellaDiTesto 14"/>
          <p:cNvSpPr txBox="1"/>
          <p:nvPr/>
        </p:nvSpPr>
        <p:spPr>
          <a:xfrm>
            <a:off x="917805" y="94121"/>
            <a:ext cx="820322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2400" b="1" dirty="0" smtClean="0">
                <a:solidFill>
                  <a:schemeClr val="bg1"/>
                </a:solidFill>
                <a:latin typeface="+mj-lt"/>
              </a:rPr>
              <a:t>The </a:t>
            </a:r>
            <a:r>
              <a:rPr lang="it-IT" sz="2400" b="1" dirty="0" err="1" smtClean="0">
                <a:solidFill>
                  <a:schemeClr val="bg1"/>
                </a:solidFill>
                <a:latin typeface="+mj-lt"/>
              </a:rPr>
              <a:t>decision</a:t>
            </a:r>
            <a:r>
              <a:rPr lang="it-IT" sz="24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it-IT" sz="2400" b="1" dirty="0" err="1" smtClean="0">
                <a:solidFill>
                  <a:schemeClr val="bg1"/>
                </a:solidFill>
                <a:latin typeface="+mj-lt"/>
              </a:rPr>
              <a:t>making</a:t>
            </a:r>
            <a:r>
              <a:rPr lang="it-IT" sz="24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it-IT" sz="2400" b="1" dirty="0" err="1" smtClean="0">
                <a:solidFill>
                  <a:schemeClr val="bg1"/>
                </a:solidFill>
                <a:latin typeface="+mj-lt"/>
              </a:rPr>
              <a:t>process</a:t>
            </a:r>
            <a:r>
              <a:rPr lang="it-IT" sz="2400" b="1" dirty="0" smtClean="0">
                <a:solidFill>
                  <a:schemeClr val="bg1"/>
                </a:solidFill>
                <a:latin typeface="+mj-lt"/>
              </a:rPr>
              <a:t>: </a:t>
            </a:r>
            <a:r>
              <a:rPr lang="it-IT" sz="2400" b="1" dirty="0" err="1">
                <a:solidFill>
                  <a:schemeClr val="bg1"/>
                </a:solidFill>
              </a:rPr>
              <a:t>Step</a:t>
            </a:r>
            <a:r>
              <a:rPr lang="it-IT" sz="2400" b="1" dirty="0">
                <a:solidFill>
                  <a:schemeClr val="bg1"/>
                </a:solidFill>
              </a:rPr>
              <a:t> </a:t>
            </a:r>
            <a:r>
              <a:rPr lang="it-IT" sz="2400" b="1" dirty="0" smtClean="0">
                <a:solidFill>
                  <a:schemeClr val="bg1"/>
                </a:solidFill>
              </a:rPr>
              <a:t>4</a:t>
            </a:r>
            <a:endParaRPr lang="it-IT" sz="2400" b="1" dirty="0">
              <a:solidFill>
                <a:schemeClr val="bg1"/>
              </a:solidFill>
            </a:endParaRPr>
          </a:p>
        </p:txBody>
      </p:sp>
      <p:sp>
        <p:nvSpPr>
          <p:cNvPr id="17" name="Rettangolo 16"/>
          <p:cNvSpPr/>
          <p:nvPr/>
        </p:nvSpPr>
        <p:spPr>
          <a:xfrm>
            <a:off x="748146" y="1644071"/>
            <a:ext cx="76668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/>
              <a:t>b)  </a:t>
            </a:r>
            <a:r>
              <a:rPr lang="en-US" sz="1800" dirty="0" smtClean="0"/>
              <a:t> </a:t>
            </a:r>
            <a:r>
              <a:rPr lang="en-US" sz="1800" dirty="0"/>
              <a:t>Define which </a:t>
            </a:r>
            <a:r>
              <a:rPr lang="en-US" sz="1800" dirty="0">
                <a:solidFill>
                  <a:srgbClr val="AE1023"/>
                </a:solidFill>
              </a:rPr>
              <a:t>devices</a:t>
            </a:r>
            <a:r>
              <a:rPr lang="en-US" sz="1800" dirty="0"/>
              <a:t> respondents </a:t>
            </a:r>
            <a:r>
              <a:rPr lang="en-US" sz="1800" dirty="0" smtClean="0"/>
              <a:t>can use, </a:t>
            </a:r>
            <a:r>
              <a:rPr lang="en-US" sz="1800" dirty="0"/>
              <a:t>if </a:t>
            </a:r>
            <a:r>
              <a:rPr lang="en-US" sz="1800" dirty="0">
                <a:solidFill>
                  <a:srgbClr val="C00000"/>
                </a:solidFill>
              </a:rPr>
              <a:t>CAWI</a:t>
            </a:r>
            <a:r>
              <a:rPr lang="en-US" sz="1800" dirty="0"/>
              <a:t> mode is </a:t>
            </a:r>
            <a:r>
              <a:rPr lang="en-US" sz="1800" dirty="0" smtClean="0"/>
              <a:t>offered  </a:t>
            </a:r>
            <a:r>
              <a:rPr lang="en-US" sz="1800" dirty="0"/>
              <a:t>	</a:t>
            </a:r>
          </a:p>
        </p:txBody>
      </p:sp>
      <p:sp>
        <p:nvSpPr>
          <p:cNvPr id="18" name="Rettangolo 17"/>
          <p:cNvSpPr/>
          <p:nvPr/>
        </p:nvSpPr>
        <p:spPr>
          <a:xfrm>
            <a:off x="760948" y="1998448"/>
            <a:ext cx="80593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/>
              <a:t>c) </a:t>
            </a:r>
            <a:r>
              <a:rPr lang="en-US" sz="1800" dirty="0" smtClean="0"/>
              <a:t>  </a:t>
            </a:r>
            <a:r>
              <a:rPr lang="en-US" sz="1800" dirty="0" smtClean="0">
                <a:solidFill>
                  <a:srgbClr val="AE1023"/>
                </a:solidFill>
              </a:rPr>
              <a:t>Design</a:t>
            </a:r>
            <a:r>
              <a:rPr lang="en-US" sz="1800" dirty="0" smtClean="0"/>
              <a:t> </a:t>
            </a:r>
            <a:r>
              <a:rPr lang="en-US" sz="1800" dirty="0"/>
              <a:t>and </a:t>
            </a:r>
            <a:r>
              <a:rPr lang="en-US" sz="1800" dirty="0">
                <a:solidFill>
                  <a:srgbClr val="AE1023"/>
                </a:solidFill>
              </a:rPr>
              <a:t>test the questionnaire </a:t>
            </a:r>
            <a:r>
              <a:rPr lang="en-US" sz="1800" dirty="0" smtClean="0"/>
              <a:t>to </a:t>
            </a:r>
            <a:r>
              <a:rPr lang="en-US" sz="1800" dirty="0"/>
              <a:t>reduce </a:t>
            </a:r>
            <a:r>
              <a:rPr lang="en-US" sz="1800" dirty="0" smtClean="0"/>
              <a:t>mode measurement </a:t>
            </a:r>
            <a:r>
              <a:rPr lang="en-US" sz="1800" dirty="0"/>
              <a:t>effect </a:t>
            </a:r>
          </a:p>
        </p:txBody>
      </p:sp>
      <p:sp>
        <p:nvSpPr>
          <p:cNvPr id="20" name="Fumetto 3 19"/>
          <p:cNvSpPr/>
          <p:nvPr/>
        </p:nvSpPr>
        <p:spPr>
          <a:xfrm>
            <a:off x="7293099" y="1432914"/>
            <a:ext cx="966127" cy="360242"/>
          </a:xfrm>
          <a:prstGeom prst="wedgeEllipseCallou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700" dirty="0" smtClean="0">
                <a:solidFill>
                  <a:schemeClr val="tx1"/>
                </a:solidFill>
              </a:rPr>
              <a:t>WP5</a:t>
            </a:r>
            <a:endParaRPr lang="it-IT" sz="1700" dirty="0">
              <a:solidFill>
                <a:schemeClr val="tx1"/>
              </a:solidFill>
            </a:endParaRPr>
          </a:p>
        </p:txBody>
      </p:sp>
      <p:sp>
        <p:nvSpPr>
          <p:cNvPr id="21" name="Fumetto 3 20"/>
          <p:cNvSpPr/>
          <p:nvPr/>
        </p:nvSpPr>
        <p:spPr>
          <a:xfrm>
            <a:off x="7783915" y="1800973"/>
            <a:ext cx="966127" cy="360242"/>
          </a:xfrm>
          <a:prstGeom prst="wedgeEllipseCallou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700" dirty="0" smtClean="0">
                <a:solidFill>
                  <a:schemeClr val="tx1"/>
                </a:solidFill>
              </a:rPr>
              <a:t>WP4</a:t>
            </a:r>
            <a:endParaRPr lang="it-IT" sz="1700" dirty="0">
              <a:solidFill>
                <a:schemeClr val="tx1"/>
              </a:solidFill>
            </a:endParaRPr>
          </a:p>
        </p:txBody>
      </p:sp>
      <p:sp>
        <p:nvSpPr>
          <p:cNvPr id="22" name="Rettangolo 21"/>
          <p:cNvSpPr/>
          <p:nvPr/>
        </p:nvSpPr>
        <p:spPr>
          <a:xfrm>
            <a:off x="759366" y="2358642"/>
            <a:ext cx="79746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/>
              <a:t>d)  </a:t>
            </a:r>
            <a:r>
              <a:rPr lang="en-US" sz="1800" dirty="0" smtClean="0"/>
              <a:t> Evaluate </a:t>
            </a:r>
            <a:r>
              <a:rPr lang="en-US" sz="1800" dirty="0"/>
              <a:t>the </a:t>
            </a:r>
            <a:r>
              <a:rPr lang="en-US" sz="1800" dirty="0">
                <a:solidFill>
                  <a:srgbClr val="AE1023"/>
                </a:solidFill>
              </a:rPr>
              <a:t>complexity</a:t>
            </a:r>
            <a:r>
              <a:rPr lang="en-US" sz="1800" dirty="0"/>
              <a:t> of the logistics and </a:t>
            </a:r>
            <a:r>
              <a:rPr lang="en-US" sz="1800" dirty="0" smtClean="0"/>
              <a:t>operations </a:t>
            </a:r>
          </a:p>
          <a:p>
            <a:r>
              <a:rPr lang="en-US" sz="1800" dirty="0"/>
              <a:t>	</a:t>
            </a:r>
            <a:r>
              <a:rPr lang="en-US" sz="1800" dirty="0" smtClean="0"/>
              <a:t>	(Data collection IT system and </a:t>
            </a:r>
            <a:r>
              <a:rPr lang="en-US" sz="1800" dirty="0"/>
              <a:t>human </a:t>
            </a:r>
            <a:r>
              <a:rPr lang="en-US" sz="1800" dirty="0" smtClean="0"/>
              <a:t>resources)</a:t>
            </a:r>
            <a:r>
              <a:rPr lang="en-US" sz="1800" dirty="0"/>
              <a:t>	</a:t>
            </a:r>
          </a:p>
        </p:txBody>
      </p:sp>
      <p:sp>
        <p:nvSpPr>
          <p:cNvPr id="23" name="Fumetto 3 22"/>
          <p:cNvSpPr/>
          <p:nvPr/>
        </p:nvSpPr>
        <p:spPr>
          <a:xfrm>
            <a:off x="6458857" y="2401767"/>
            <a:ext cx="966127" cy="360242"/>
          </a:xfrm>
          <a:prstGeom prst="wedgeEllipseCallou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800" dirty="0" smtClean="0">
                <a:solidFill>
                  <a:schemeClr val="tx1"/>
                </a:solidFill>
              </a:rPr>
              <a:t>WP3</a:t>
            </a:r>
            <a:endParaRPr lang="it-IT" sz="1800" dirty="0">
              <a:solidFill>
                <a:schemeClr val="tx1"/>
              </a:solidFill>
            </a:endParaRPr>
          </a:p>
        </p:txBody>
      </p:sp>
      <p:sp>
        <p:nvSpPr>
          <p:cNvPr id="24" name="Rettangolo 23"/>
          <p:cNvSpPr/>
          <p:nvPr/>
        </p:nvSpPr>
        <p:spPr>
          <a:xfrm>
            <a:off x="766900" y="3005226"/>
            <a:ext cx="80798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/>
              <a:t>e)  </a:t>
            </a:r>
            <a:r>
              <a:rPr lang="en-US" sz="1800" dirty="0" smtClean="0"/>
              <a:t> </a:t>
            </a:r>
            <a:r>
              <a:rPr lang="en-US" sz="1800" dirty="0"/>
              <a:t>Evaluate the possibility of enhancing </a:t>
            </a:r>
            <a:r>
              <a:rPr lang="en-US" sz="1800" dirty="0" smtClean="0"/>
              <a:t>response rates and population coverage 			(</a:t>
            </a:r>
            <a:r>
              <a:rPr lang="en-US" sz="1800" dirty="0" smtClean="0">
                <a:solidFill>
                  <a:srgbClr val="AE1023"/>
                </a:solidFill>
              </a:rPr>
              <a:t>incentives, mode choice</a:t>
            </a:r>
            <a:r>
              <a:rPr lang="en-US" sz="1800" dirty="0" smtClean="0"/>
              <a:t>)		</a:t>
            </a:r>
            <a:endParaRPr lang="en-US" sz="1800" dirty="0"/>
          </a:p>
        </p:txBody>
      </p:sp>
      <p:sp>
        <p:nvSpPr>
          <p:cNvPr id="25" name="Rettangolo 24"/>
          <p:cNvSpPr/>
          <p:nvPr/>
        </p:nvSpPr>
        <p:spPr>
          <a:xfrm>
            <a:off x="761146" y="1274739"/>
            <a:ext cx="6858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/>
              <a:t>a)   </a:t>
            </a:r>
            <a:r>
              <a:rPr lang="en-US" sz="1800" dirty="0" smtClean="0"/>
              <a:t>Define </a:t>
            </a:r>
            <a:r>
              <a:rPr lang="en-US" sz="1800" dirty="0"/>
              <a:t>the </a:t>
            </a:r>
            <a:r>
              <a:rPr lang="en-US" sz="1800" dirty="0" smtClean="0">
                <a:solidFill>
                  <a:srgbClr val="AE1023"/>
                </a:solidFill>
              </a:rPr>
              <a:t>sequence </a:t>
            </a:r>
            <a:r>
              <a:rPr lang="en-US" sz="1800" dirty="0" smtClean="0"/>
              <a:t>of modes</a:t>
            </a:r>
            <a:r>
              <a:rPr lang="en-US" sz="18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96728835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0" grpId="0" animBg="1"/>
      <p:bldP spid="21" grpId="0" animBg="1"/>
      <p:bldP spid="22" grpId="0"/>
      <p:bldP spid="23" grpId="0" animBg="1"/>
      <p:bldP spid="2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olo 1"/>
          <p:cNvSpPr txBox="1">
            <a:spLocks/>
          </p:cNvSpPr>
          <p:nvPr/>
        </p:nvSpPr>
        <p:spPr>
          <a:xfrm>
            <a:off x="843816" y="-7235"/>
            <a:ext cx="8300183" cy="557575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8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747673" y="4423440"/>
            <a:ext cx="406400" cy="273844"/>
          </a:xfrm>
        </p:spPr>
        <p:txBody>
          <a:bodyPr/>
          <a:lstStyle/>
          <a:p>
            <a:fld id="{3F821C19-A02C-4C95-9772-2B47C82CE0E2}" type="slidenum">
              <a:rPr lang="it-IT" smtClean="0"/>
              <a:t>8</a:t>
            </a:fld>
            <a:endParaRPr lang="it-IT" dirty="0"/>
          </a:p>
        </p:txBody>
      </p:sp>
      <p:cxnSp>
        <p:nvCxnSpPr>
          <p:cNvPr id="8" name="Connettore 1 7"/>
          <p:cNvCxnSpPr/>
          <p:nvPr/>
        </p:nvCxnSpPr>
        <p:spPr>
          <a:xfrm>
            <a:off x="1162543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ymbol zastępczy zawartości 2"/>
          <p:cNvSpPr txBox="1">
            <a:spLocks/>
          </p:cNvSpPr>
          <p:nvPr/>
        </p:nvSpPr>
        <p:spPr>
          <a:xfrm>
            <a:off x="1162543" y="567924"/>
            <a:ext cx="7583527" cy="39278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it-IT" sz="1500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US" sz="1500" b="1" dirty="0"/>
          </a:p>
        </p:txBody>
      </p:sp>
      <p:sp>
        <p:nvSpPr>
          <p:cNvPr id="18" name="Symbol zastępczy zawartości 2"/>
          <p:cNvSpPr txBox="1">
            <a:spLocks/>
          </p:cNvSpPr>
          <p:nvPr/>
        </p:nvSpPr>
        <p:spPr>
          <a:xfrm>
            <a:off x="1213342" y="922817"/>
            <a:ext cx="7028958" cy="372312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endParaRPr lang="en-GB" sz="1600" i="1" dirty="0" smtClean="0">
              <a:latin typeface="+mn-lt"/>
            </a:endParaRPr>
          </a:p>
          <a:p>
            <a:pPr marL="0" indent="0" algn="just"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en-GB" sz="1600" dirty="0">
              <a:latin typeface="+mn-lt"/>
            </a:endParaRPr>
          </a:p>
        </p:txBody>
      </p:sp>
      <p:sp>
        <p:nvSpPr>
          <p:cNvPr id="20" name="Freccia a destra 19"/>
          <p:cNvSpPr/>
          <p:nvPr/>
        </p:nvSpPr>
        <p:spPr>
          <a:xfrm>
            <a:off x="2316481" y="3803650"/>
            <a:ext cx="45719" cy="57150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2" name="CasellaDiTesto 31"/>
          <p:cNvSpPr txBox="1"/>
          <p:nvPr/>
        </p:nvSpPr>
        <p:spPr>
          <a:xfrm>
            <a:off x="993776" y="104470"/>
            <a:ext cx="7610474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2400" b="1" dirty="0" smtClean="0">
                <a:solidFill>
                  <a:schemeClr val="bg1"/>
                </a:solidFill>
                <a:latin typeface="+mj-lt"/>
              </a:rPr>
              <a:t>The use of incentives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843816" y="710147"/>
            <a:ext cx="757913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 smtClean="0"/>
              <a:t>Literature </a:t>
            </a:r>
            <a:r>
              <a:rPr lang="en-GB" sz="1800" dirty="0"/>
              <a:t>suggests that, in general, incentives may increase survey </a:t>
            </a:r>
            <a:r>
              <a:rPr lang="en-GB" sz="1800" dirty="0">
                <a:solidFill>
                  <a:srgbClr val="C00000"/>
                </a:solidFill>
              </a:rPr>
              <a:t>participation</a:t>
            </a:r>
            <a:r>
              <a:rPr lang="en-GB" sz="1800" dirty="0"/>
              <a:t>: monetary and especially cash are more effective than </a:t>
            </a:r>
            <a:r>
              <a:rPr lang="en-GB" sz="1800" dirty="0" smtClean="0"/>
              <a:t> non-monetary </a:t>
            </a:r>
            <a:r>
              <a:rPr lang="en-GB" sz="1800" dirty="0"/>
              <a:t>incentives and unconditional incentives are more effective than conditional ones. </a:t>
            </a:r>
            <a:endParaRPr lang="en-GB" sz="1800" dirty="0" smtClean="0"/>
          </a:p>
          <a:p>
            <a:endParaRPr lang="en-GB" sz="1200" dirty="0" smtClean="0"/>
          </a:p>
          <a:p>
            <a:r>
              <a:rPr lang="en-GB" sz="1800" dirty="0" smtClean="0"/>
              <a:t>Concern </a:t>
            </a:r>
            <a:r>
              <a:rPr lang="en-GB" sz="1800" dirty="0"/>
              <a:t>has been raised that incentives might reduce </a:t>
            </a:r>
            <a:r>
              <a:rPr lang="en-GB" sz="1800" dirty="0">
                <a:solidFill>
                  <a:srgbClr val="C00000"/>
                </a:solidFill>
              </a:rPr>
              <a:t>data quality</a:t>
            </a:r>
            <a:r>
              <a:rPr lang="en-GB" sz="1800" dirty="0"/>
              <a:t>, but there appears to be little empirical evidence supporting this. On the contrary, some studies indicate that incentives may influence respondents to put more effort into completing the questionnaire </a:t>
            </a:r>
            <a:r>
              <a:rPr lang="en-GB" sz="1800" dirty="0" smtClean="0"/>
              <a:t>(Olsen </a:t>
            </a:r>
            <a:r>
              <a:rPr lang="en-GB" sz="1800" dirty="0"/>
              <a:t>et </a:t>
            </a:r>
            <a:r>
              <a:rPr lang="en-GB" sz="1800" dirty="0" smtClean="0"/>
              <a:t>al., 2012). </a:t>
            </a:r>
          </a:p>
          <a:p>
            <a:endParaRPr lang="en-GB" sz="1200" dirty="0" smtClean="0"/>
          </a:p>
          <a:p>
            <a:r>
              <a:rPr lang="en-GB" sz="1800" dirty="0" smtClean="0"/>
              <a:t>Offering </a:t>
            </a:r>
            <a:r>
              <a:rPr lang="en-GB" sz="1800" dirty="0"/>
              <a:t>incentives </a:t>
            </a:r>
            <a:r>
              <a:rPr lang="en-GB" sz="1800" dirty="0" smtClean="0"/>
              <a:t>might </a:t>
            </a:r>
            <a:r>
              <a:rPr lang="en-GB" sz="1800" dirty="0" smtClean="0"/>
              <a:t>raise </a:t>
            </a:r>
            <a:r>
              <a:rPr lang="en-GB" sz="1800" dirty="0">
                <a:solidFill>
                  <a:srgbClr val="C00000"/>
                </a:solidFill>
              </a:rPr>
              <a:t>costs</a:t>
            </a:r>
            <a:r>
              <a:rPr lang="en-GB" sz="1800" dirty="0"/>
              <a:t>. </a:t>
            </a:r>
            <a:r>
              <a:rPr lang="en-GB" sz="1800" dirty="0" smtClean="0"/>
              <a:t>They depend, </a:t>
            </a:r>
            <a:r>
              <a:rPr lang="en-GB" sz="1800" dirty="0"/>
              <a:t>therefore, on the priority of aims and on the budget available. A </a:t>
            </a:r>
            <a:r>
              <a:rPr lang="en-GB" sz="1800" dirty="0" smtClean="0"/>
              <a:t>possibility </a:t>
            </a:r>
            <a:r>
              <a:rPr lang="en-GB" sz="1800" dirty="0"/>
              <a:t>is to offer incentives only to certain sub-groups of respondents, that are in general those  ‘harder’ to involve in the survey. </a:t>
            </a:r>
            <a:endParaRPr lang="it-IT" sz="1800" dirty="0"/>
          </a:p>
        </p:txBody>
      </p:sp>
      <p:grpSp>
        <p:nvGrpSpPr>
          <p:cNvPr id="15" name="Gruppo 14"/>
          <p:cNvGrpSpPr/>
          <p:nvPr/>
        </p:nvGrpSpPr>
        <p:grpSpPr>
          <a:xfrm>
            <a:off x="1213342" y="4585529"/>
            <a:ext cx="7390908" cy="412476"/>
            <a:chOff x="1213342" y="4585529"/>
            <a:chExt cx="7390908" cy="412476"/>
          </a:xfrm>
        </p:grpSpPr>
        <p:sp>
          <p:nvSpPr>
            <p:cNvPr id="16" name="CasellaDiTesto 15"/>
            <p:cNvSpPr txBox="1"/>
            <p:nvPr/>
          </p:nvSpPr>
          <p:spPr>
            <a:xfrm>
              <a:off x="1213342" y="4645946"/>
              <a:ext cx="4255558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700"/>
                </a:lnSpc>
                <a:spcAft>
                  <a:spcPts val="600"/>
                </a:spcAft>
                <a:buClr>
                  <a:srgbClr val="CF1E24"/>
                </a:buClr>
                <a:buSzPct val="90000"/>
                <a:defRPr/>
              </a:pPr>
              <a:r>
                <a:rPr lang="en-US" altLang="it-IT" sz="10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MIMOD project </a:t>
              </a:r>
              <a:r>
                <a:rPr lang="en-US" altLang="it-IT" sz="10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- Mixed-Mode </a:t>
              </a:r>
              <a:r>
                <a:rPr lang="en-US" altLang="it-IT" sz="10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Designs in Social Surveys</a:t>
              </a:r>
            </a:p>
            <a:p>
              <a:pPr>
                <a:lnSpc>
                  <a:spcPts val="700"/>
                </a:lnSpc>
                <a:spcAft>
                  <a:spcPts val="1000"/>
                </a:spcAft>
                <a:buClr>
                  <a:srgbClr val="CF1E24"/>
                </a:buClr>
                <a:buSzPct val="90000"/>
                <a:defRPr/>
              </a:pPr>
              <a:r>
                <a:rPr lang="it-IT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Rome, 11-12 April 2019</a:t>
              </a:r>
              <a:endParaRPr lang="it-IT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pic>
          <p:nvPicPr>
            <p:cNvPr id="17" name="Immagine 2"/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416797" y="4699870"/>
              <a:ext cx="1358411" cy="2318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" name="Immagine 20" descr="EC logo example - horizontal version"/>
            <p:cNvPicPr/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58343" y="4585529"/>
              <a:ext cx="1545907" cy="412476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208639978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olo 1"/>
          <p:cNvSpPr txBox="1">
            <a:spLocks/>
          </p:cNvSpPr>
          <p:nvPr/>
        </p:nvSpPr>
        <p:spPr>
          <a:xfrm>
            <a:off x="843816" y="-7235"/>
            <a:ext cx="8300183" cy="557575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8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747673" y="4423439"/>
            <a:ext cx="406400" cy="273844"/>
          </a:xfrm>
        </p:spPr>
        <p:txBody>
          <a:bodyPr/>
          <a:lstStyle/>
          <a:p>
            <a:fld id="{28555E64-09E7-E944-8DB2-BD243D665CB3}" type="slidenum">
              <a:rPr lang="it-IT" smtClean="0"/>
              <a:pPr/>
              <a:t>9</a:t>
            </a:fld>
            <a:endParaRPr lang="it-IT" dirty="0"/>
          </a:p>
        </p:txBody>
      </p:sp>
      <p:cxnSp>
        <p:nvCxnSpPr>
          <p:cNvPr id="8" name="Connettore 1 7"/>
          <p:cNvCxnSpPr/>
          <p:nvPr/>
        </p:nvCxnSpPr>
        <p:spPr>
          <a:xfrm>
            <a:off x="1162540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asellaDiTesto 8"/>
          <p:cNvSpPr txBox="1"/>
          <p:nvPr/>
        </p:nvSpPr>
        <p:spPr>
          <a:xfrm>
            <a:off x="981298" y="95088"/>
            <a:ext cx="7064624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2400" b="1" dirty="0" smtClean="0">
                <a:solidFill>
                  <a:schemeClr val="bg1"/>
                </a:solidFill>
                <a:latin typeface="+mj-lt"/>
              </a:rPr>
              <a:t>Mode </a:t>
            </a:r>
            <a:r>
              <a:rPr lang="it-IT" sz="2400" b="1" dirty="0" err="1" smtClean="0">
                <a:solidFill>
                  <a:schemeClr val="bg1"/>
                </a:solidFill>
                <a:latin typeface="+mj-lt"/>
              </a:rPr>
              <a:t>choice</a:t>
            </a:r>
            <a:r>
              <a:rPr lang="it-IT" sz="2400" b="1" dirty="0" smtClean="0">
                <a:solidFill>
                  <a:schemeClr val="bg1"/>
                </a:solidFill>
                <a:latin typeface="+mj-lt"/>
              </a:rPr>
              <a:t>:  to </a:t>
            </a:r>
            <a:r>
              <a:rPr lang="it-IT" sz="2400" b="1" dirty="0" err="1" smtClean="0">
                <a:solidFill>
                  <a:schemeClr val="bg1"/>
                </a:solidFill>
                <a:latin typeface="+mj-lt"/>
              </a:rPr>
              <a:t>give</a:t>
            </a:r>
            <a:r>
              <a:rPr lang="it-IT" sz="24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it-IT" sz="2400" b="1" dirty="0" err="1" smtClean="0">
                <a:solidFill>
                  <a:schemeClr val="bg1"/>
                </a:solidFill>
                <a:latin typeface="+mj-lt"/>
              </a:rPr>
              <a:t>it</a:t>
            </a:r>
            <a:r>
              <a:rPr lang="it-IT" sz="2400" b="1" dirty="0" smtClean="0">
                <a:solidFill>
                  <a:schemeClr val="bg1"/>
                </a:solidFill>
                <a:latin typeface="+mj-lt"/>
              </a:rPr>
              <a:t> or </a:t>
            </a:r>
            <a:r>
              <a:rPr lang="it-IT" sz="2400" b="1" dirty="0" err="1" smtClean="0">
                <a:solidFill>
                  <a:schemeClr val="bg1"/>
                </a:solidFill>
                <a:latin typeface="+mj-lt"/>
              </a:rPr>
              <a:t>not</a:t>
            </a:r>
            <a:r>
              <a:rPr lang="it-IT" sz="2400" b="1" dirty="0" smtClean="0">
                <a:solidFill>
                  <a:schemeClr val="bg1"/>
                </a:solidFill>
                <a:latin typeface="+mj-lt"/>
              </a:rPr>
              <a:t> to </a:t>
            </a:r>
            <a:r>
              <a:rPr lang="it-IT" sz="2400" b="1" dirty="0" err="1" smtClean="0">
                <a:solidFill>
                  <a:schemeClr val="bg1"/>
                </a:solidFill>
                <a:latin typeface="+mj-lt"/>
              </a:rPr>
              <a:t>give</a:t>
            </a:r>
            <a:r>
              <a:rPr lang="it-IT" sz="24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it-IT" sz="2400" b="1" dirty="0" err="1" smtClean="0">
                <a:solidFill>
                  <a:schemeClr val="bg1"/>
                </a:solidFill>
                <a:latin typeface="+mj-lt"/>
              </a:rPr>
              <a:t>it</a:t>
            </a:r>
            <a:r>
              <a:rPr lang="it-IT" sz="2400" b="1" dirty="0" smtClean="0">
                <a:solidFill>
                  <a:schemeClr val="bg1"/>
                </a:solidFill>
                <a:latin typeface="+mj-lt"/>
              </a:rPr>
              <a:t>? </a:t>
            </a:r>
            <a:endParaRPr lang="it-IT" sz="2400" b="1" dirty="0"/>
          </a:p>
        </p:txBody>
      </p:sp>
      <p:sp>
        <p:nvSpPr>
          <p:cNvPr id="12" name="Rettangolo 11"/>
          <p:cNvSpPr/>
          <p:nvPr/>
        </p:nvSpPr>
        <p:spPr>
          <a:xfrm>
            <a:off x="817482" y="570337"/>
            <a:ext cx="792175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1800" dirty="0" smtClean="0"/>
              <a:t>The possibility to choose the mode is frequently given to </a:t>
            </a:r>
            <a:r>
              <a:rPr lang="en-GB" sz="1800" dirty="0" smtClean="0">
                <a:solidFill>
                  <a:srgbClr val="AE1023"/>
                </a:solidFill>
              </a:rPr>
              <a:t>meet preferences</a:t>
            </a:r>
            <a:r>
              <a:rPr lang="en-GB" sz="1800" dirty="0" smtClean="0"/>
              <a:t> of </a:t>
            </a:r>
            <a:r>
              <a:rPr lang="en-GB" sz="1800" dirty="0" smtClean="0"/>
              <a:t>respondents, </a:t>
            </a:r>
            <a:r>
              <a:rPr lang="en-GB" sz="1800" dirty="0" smtClean="0"/>
              <a:t>so to </a:t>
            </a:r>
            <a:r>
              <a:rPr lang="en-GB" sz="1800" dirty="0" smtClean="0">
                <a:solidFill>
                  <a:srgbClr val="AE1023"/>
                </a:solidFill>
              </a:rPr>
              <a:t>reduce </a:t>
            </a:r>
            <a:r>
              <a:rPr lang="en-GB" sz="1800" dirty="0" smtClean="0"/>
              <a:t>their </a:t>
            </a:r>
            <a:r>
              <a:rPr lang="en-GB" sz="1800" dirty="0" smtClean="0">
                <a:solidFill>
                  <a:srgbClr val="AE1023"/>
                </a:solidFill>
              </a:rPr>
              <a:t>burden </a:t>
            </a:r>
            <a:r>
              <a:rPr lang="en-GB" sz="1800" dirty="0"/>
              <a:t>and better </a:t>
            </a:r>
            <a:r>
              <a:rPr lang="en-GB" sz="1800" dirty="0" smtClean="0"/>
              <a:t>prepare </a:t>
            </a:r>
            <a:r>
              <a:rPr lang="en-GB" sz="1800" dirty="0"/>
              <a:t>them to </a:t>
            </a:r>
            <a:r>
              <a:rPr lang="en-GB" sz="1800" dirty="0" smtClean="0"/>
              <a:t>the </a:t>
            </a:r>
            <a:r>
              <a:rPr lang="en-GB" sz="1800" dirty="0"/>
              <a:t>interview. </a:t>
            </a:r>
            <a:endParaRPr lang="it-IT" sz="1800" dirty="0"/>
          </a:p>
        </p:txBody>
      </p:sp>
      <p:sp>
        <p:nvSpPr>
          <p:cNvPr id="13" name="Rettangolo 12"/>
          <p:cNvSpPr/>
          <p:nvPr/>
        </p:nvSpPr>
        <p:spPr>
          <a:xfrm>
            <a:off x="830648" y="1262818"/>
            <a:ext cx="789542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1800" dirty="0" smtClean="0"/>
              <a:t>However there are </a:t>
            </a:r>
            <a:r>
              <a:rPr lang="en-GB" sz="1800" dirty="0" smtClean="0">
                <a:solidFill>
                  <a:srgbClr val="AE1023"/>
                </a:solidFill>
              </a:rPr>
              <a:t>not evidences that it raises response rates</a:t>
            </a:r>
            <a:r>
              <a:rPr lang="en-GB" sz="1800" dirty="0" smtClean="0"/>
              <a:t>, </a:t>
            </a:r>
            <a:r>
              <a:rPr lang="en-GB" sz="1800" dirty="0" smtClean="0"/>
              <a:t>but  it </a:t>
            </a:r>
            <a:r>
              <a:rPr lang="en-GB" sz="1800" dirty="0" smtClean="0"/>
              <a:t>seems even </a:t>
            </a:r>
            <a:r>
              <a:rPr lang="en-GB" sz="1800" dirty="0" smtClean="0"/>
              <a:t>worsening because of the overload caused by the pressure to decide which mode </a:t>
            </a:r>
            <a:r>
              <a:rPr lang="en-GB" sz="1800" dirty="0" smtClean="0"/>
              <a:t>The easiest way is not choosing..?</a:t>
            </a:r>
          </a:p>
        </p:txBody>
      </p:sp>
      <p:sp>
        <p:nvSpPr>
          <p:cNvPr id="3" name="Rettangolo 2"/>
          <p:cNvSpPr/>
          <p:nvPr/>
        </p:nvSpPr>
        <p:spPr>
          <a:xfrm>
            <a:off x="843816" y="2152644"/>
            <a:ext cx="146036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 smtClean="0">
                <a:solidFill>
                  <a:srgbClr val="C00000"/>
                </a:solidFill>
              </a:rPr>
              <a:t>Drawbacks</a:t>
            </a:r>
            <a:r>
              <a:rPr lang="en-GB" sz="1800" dirty="0" smtClean="0"/>
              <a:t>:</a:t>
            </a:r>
          </a:p>
        </p:txBody>
      </p:sp>
      <p:grpSp>
        <p:nvGrpSpPr>
          <p:cNvPr id="14" name="Gruppo 13"/>
          <p:cNvGrpSpPr/>
          <p:nvPr/>
        </p:nvGrpSpPr>
        <p:grpSpPr>
          <a:xfrm>
            <a:off x="1213342" y="4585529"/>
            <a:ext cx="7390908" cy="412476"/>
            <a:chOff x="1213342" y="4585529"/>
            <a:chExt cx="7390908" cy="412476"/>
          </a:xfrm>
        </p:grpSpPr>
        <p:sp>
          <p:nvSpPr>
            <p:cNvPr id="15" name="CasellaDiTesto 14"/>
            <p:cNvSpPr txBox="1"/>
            <p:nvPr/>
          </p:nvSpPr>
          <p:spPr>
            <a:xfrm>
              <a:off x="1213342" y="4645946"/>
              <a:ext cx="4255558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700"/>
                </a:lnSpc>
                <a:spcAft>
                  <a:spcPts val="600"/>
                </a:spcAft>
                <a:buClr>
                  <a:srgbClr val="CF1E24"/>
                </a:buClr>
                <a:buSzPct val="90000"/>
                <a:defRPr/>
              </a:pPr>
              <a:r>
                <a:rPr lang="en-US" altLang="it-IT" sz="10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MIMOD project </a:t>
              </a:r>
              <a:r>
                <a:rPr lang="en-US" altLang="it-IT" sz="10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- Mixed-Mode </a:t>
              </a:r>
              <a:r>
                <a:rPr lang="en-US" altLang="it-IT" sz="10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Designs in Social Surveys</a:t>
              </a:r>
            </a:p>
            <a:p>
              <a:pPr>
                <a:lnSpc>
                  <a:spcPts val="700"/>
                </a:lnSpc>
                <a:spcAft>
                  <a:spcPts val="1000"/>
                </a:spcAft>
                <a:buClr>
                  <a:srgbClr val="CF1E24"/>
                </a:buClr>
                <a:buSzPct val="90000"/>
                <a:defRPr/>
              </a:pPr>
              <a:r>
                <a:rPr lang="it-IT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Rome, 11-12 April 2019</a:t>
              </a:r>
              <a:endParaRPr lang="it-IT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pic>
          <p:nvPicPr>
            <p:cNvPr id="16" name="Immagine 2"/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416797" y="4699870"/>
              <a:ext cx="1358411" cy="2318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Immagine 16" descr="EC logo example - horizontal version"/>
            <p:cNvPicPr/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58343" y="4585529"/>
              <a:ext cx="1545907" cy="4124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9" name="Rettangolo 18"/>
          <p:cNvSpPr/>
          <p:nvPr/>
        </p:nvSpPr>
        <p:spPr>
          <a:xfrm>
            <a:off x="2106982" y="2148806"/>
            <a:ext cx="7037017" cy="24160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600"/>
              </a:spcBef>
              <a:buFontTx/>
              <a:buChar char="-"/>
            </a:pPr>
            <a:r>
              <a:rPr lang="en-GB" sz="1700" dirty="0" smtClean="0"/>
              <a:t>mode choice </a:t>
            </a:r>
            <a:r>
              <a:rPr lang="en-GB" sz="1700" dirty="0"/>
              <a:t>could add an additional danger of confounding mode effects and </a:t>
            </a:r>
            <a:r>
              <a:rPr lang="en-GB" sz="1700" dirty="0" smtClean="0"/>
              <a:t>measurement effects </a:t>
            </a:r>
            <a:r>
              <a:rPr lang="en-GB" sz="1700" dirty="0"/>
              <a:t>with </a:t>
            </a:r>
            <a:r>
              <a:rPr lang="en-GB" sz="1700" dirty="0">
                <a:solidFill>
                  <a:srgbClr val="C00000"/>
                </a:solidFill>
              </a:rPr>
              <a:t>self-selection </a:t>
            </a:r>
            <a:r>
              <a:rPr lang="en-GB" sz="1700" dirty="0" smtClean="0">
                <a:solidFill>
                  <a:srgbClr val="C00000"/>
                </a:solidFill>
              </a:rPr>
              <a:t>bias</a:t>
            </a:r>
            <a:endParaRPr lang="en-GB" sz="1700" dirty="0" smtClean="0"/>
          </a:p>
          <a:p>
            <a:pPr marL="285750" indent="-285750">
              <a:spcBef>
                <a:spcPts val="600"/>
              </a:spcBef>
              <a:buFontTx/>
              <a:buChar char="-"/>
            </a:pPr>
            <a:r>
              <a:rPr lang="en-GB" sz="1700" dirty="0"/>
              <a:t>potential increase of the operational </a:t>
            </a:r>
            <a:r>
              <a:rPr lang="en-GB" sz="1700" dirty="0" smtClean="0">
                <a:solidFill>
                  <a:srgbClr val="C00000"/>
                </a:solidFill>
              </a:rPr>
              <a:t>complexity</a:t>
            </a:r>
            <a:r>
              <a:rPr lang="en-GB" sz="1700" dirty="0" smtClean="0"/>
              <a:t>, </a:t>
            </a:r>
            <a:r>
              <a:rPr lang="en-GB" sz="1700" dirty="0"/>
              <a:t>especially in concurrent designs. </a:t>
            </a:r>
            <a:endParaRPr lang="en-GB" sz="1700" dirty="0" smtClean="0"/>
          </a:p>
          <a:p>
            <a:pPr marL="285750" indent="-285750">
              <a:spcBef>
                <a:spcPts val="600"/>
              </a:spcBef>
              <a:buFontTx/>
              <a:buChar char="-"/>
            </a:pPr>
            <a:r>
              <a:rPr lang="en-GB" sz="1700" dirty="0"/>
              <a:t>switching respondents  can also raise </a:t>
            </a:r>
            <a:r>
              <a:rPr lang="en-GB" sz="1700" dirty="0">
                <a:solidFill>
                  <a:srgbClr val="AE1023"/>
                </a:solidFill>
              </a:rPr>
              <a:t>planning problems</a:t>
            </a:r>
            <a:r>
              <a:rPr lang="en-GB" sz="1700" dirty="0"/>
              <a:t>. When the fieldwork is outsourced (entirely or partly), it is necessary to know in advance </a:t>
            </a:r>
            <a:r>
              <a:rPr lang="en-GB" sz="1700" dirty="0">
                <a:solidFill>
                  <a:srgbClr val="AE1023"/>
                </a:solidFill>
              </a:rPr>
              <a:t>how many interviews </a:t>
            </a:r>
            <a:r>
              <a:rPr lang="en-GB" sz="1700" dirty="0"/>
              <a:t>will be realized with each technique.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1700" dirty="0"/>
              <a:t> </a:t>
            </a:r>
            <a:r>
              <a:rPr lang="en-GB" sz="1700" dirty="0" smtClean="0"/>
              <a:t>     Pilot </a:t>
            </a:r>
            <a:r>
              <a:rPr lang="en-GB" sz="1700" dirty="0"/>
              <a:t>studies or previous experiences can </a:t>
            </a:r>
            <a:r>
              <a:rPr lang="en-GB" sz="1700" dirty="0" smtClean="0"/>
              <a:t>help with these problems. </a:t>
            </a:r>
            <a:endParaRPr lang="en-GB" sz="1700" dirty="0"/>
          </a:p>
        </p:txBody>
      </p:sp>
    </p:spTree>
    <p:extLst>
      <p:ext uri="{BB962C8B-B14F-4D97-AF65-F5344CB8AC3E}">
        <p14:creationId xmlns:p14="http://schemas.microsoft.com/office/powerpoint/2010/main" val="3661658957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61A2BE3120D674DA36C11D6006822D4" ma:contentTypeVersion="3" ma:contentTypeDescription="Creare un nuovo documento." ma:contentTypeScope="" ma:versionID="df9c2651dffb292a836ec0f0d60ecf0c">
  <xsd:schema xmlns:xsd="http://www.w3.org/2001/XMLSchema" xmlns:xs="http://www.w3.org/2001/XMLSchema" xmlns:p="http://schemas.microsoft.com/office/2006/metadata/properties" xmlns:ns2="c58f2efd-82a8-4ecf-b395-8c25e928921d" xmlns:ns3="459159c4-d20a-4ff3-9b11-fbd127bd52e5" xmlns:ns4="679261c3-551f-4e86-913f-177e0e529669" targetNamespace="http://schemas.microsoft.com/office/2006/metadata/properties" ma:root="true" ma:fieldsID="f820cdc17a90b00845ec72bfdbf88abe" ns2:_="" ns3:_="" ns4:_="">
    <xsd:import namespace="c58f2efd-82a8-4ecf-b395-8c25e928921d"/>
    <xsd:import namespace="459159c4-d20a-4ff3-9b11-fbd127bd52e5"/>
    <xsd:import namespace="679261c3-551f-4e86-913f-177e0e529669"/>
    <xsd:element name="properties">
      <xsd:complexType>
        <xsd:sequence>
          <xsd:element name="documentManagement">
            <xsd:complexType>
              <xsd:all>
                <xsd:element ref="ns2:Categoria"/>
                <xsd:element ref="ns3:_dlc_DocId" minOccurs="0"/>
                <xsd:element ref="ns3:_dlc_DocIdUrl" minOccurs="0"/>
                <xsd:element ref="ns3:_dlc_DocIdPersistId" minOccurs="0"/>
                <xsd:element ref="ns4:SottoCategori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8f2efd-82a8-4ecf-b395-8c25e928921d" elementFormDefault="qualified">
    <xsd:import namespace="http://schemas.microsoft.com/office/2006/documentManagement/types"/>
    <xsd:import namespace="http://schemas.microsoft.com/office/infopath/2007/PartnerControls"/>
    <xsd:element name="Categoria" ma:index="8" ma:displayName="Categoria" ma:default="Logo" ma:format="Dropdown" ma:internalName="Categoria">
      <xsd:simpleType>
        <xsd:restriction base="dms:Choice">
          <xsd:enumeration value="Logo"/>
          <xsd:enumeration value="Carta intestata con protocollo"/>
          <xsd:enumeration value="Carta intestata senza protocollo"/>
          <xsd:enumeration value="Power Point"/>
          <xsd:enumeration value="Libri digitali e cartacei"/>
          <xsd:enumeration value="Tavole di dati online"/>
          <xsd:enumeration value="Grafici interattivi"/>
          <xsd:enumeration value="Strumenti di comunicazione per i Censimenti permanenti"/>
          <xsd:enumeration value="Strumenti di comunicazione relativi al Censimento generale dell'Agricoltura 2020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9159c4-d20a-4ff3-9b11-fbd127bd52e5" elementFormDefault="qualified">
    <xsd:import namespace="http://schemas.microsoft.com/office/2006/documentManagement/types"/>
    <xsd:import namespace="http://schemas.microsoft.com/office/infopath/2007/PartnerControls"/>
    <xsd:element name="_dlc_DocId" ma:index="9" nillable="true" ma:displayName="Valore ID documento" ma:description="Valore dell'ID documento assegnato all'elemento." ma:internalName="_dlc_DocId" ma:readOnly="true">
      <xsd:simpleType>
        <xsd:restriction base="dms:Text"/>
      </xsd:simpleType>
    </xsd:element>
    <xsd:element name="_dlc_DocIdUrl" ma:index="10" nillable="true" ma:displayName="ID documento" ma:description="Collegamento permanente al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261c3-551f-4e86-913f-177e0e529669" elementFormDefault="qualified">
    <xsd:import namespace="http://schemas.microsoft.com/office/2006/documentManagement/types"/>
    <xsd:import namespace="http://schemas.microsoft.com/office/infopath/2007/PartnerControls"/>
    <xsd:element name="SottoCategoria" ma:index="12" nillable="true" ma:displayName="Sottocategoria" ma:default="-" ma:format="Dropdown" ma:internalName="SottoCategoria">
      <xsd:simpleType>
        <xsd:restriction base="dms:Choice">
          <xsd:enumeration value="-"/>
          <xsd:enumeration value="1- CP Generico"/>
          <xsd:enumeration value="2- CP Popolazione"/>
          <xsd:enumeration value="3- CP Imprese"/>
          <xsd:enumeration value="4- CP Istituzioni pubbliche"/>
          <xsd:enumeration value="5- CP Istituzioni non profit"/>
          <xsd:enumeration value="6- CP Agricoltura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ottoCategoria xmlns="679261c3-551f-4e86-913f-177e0e529669">-</SottoCategoria>
    <Categoria xmlns="c58f2efd-82a8-4ecf-b395-8c25e928921d">Power Point</Categoria>
    <_dlc_DocId xmlns="459159c4-d20a-4ff3-9b11-fbd127bd52e5">INTRANET-14-77</_dlc_DocId>
    <_dlc_DocIdUrl xmlns="459159c4-d20a-4ff3-9b11-fbd127bd52e5">
      <Url>https://intranet.istat.it/Collaborativi/_layouts/15/DocIdRedir.aspx?ID=INTRANET-14-77</Url>
      <Description>INTRANET-14-77</Description>
    </_dlc_DocIdUrl>
  </documentManagement>
</p:properties>
</file>

<file path=customXml/itemProps1.xml><?xml version="1.0" encoding="utf-8"?>
<ds:datastoreItem xmlns:ds="http://schemas.openxmlformats.org/officeDocument/2006/customXml" ds:itemID="{A8E1E69A-D261-41D1-B2E5-EDFC0C28DA6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9A2A88F-A12B-437C-BC4D-087D731786E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58f2efd-82a8-4ecf-b395-8c25e928921d"/>
    <ds:schemaRef ds:uri="459159c4-d20a-4ff3-9b11-fbd127bd52e5"/>
    <ds:schemaRef ds:uri="679261c3-551f-4e86-913f-177e0e52966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C1F3400-3218-46A8-B7DF-4CAC3240349B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FA0E81DE-5F0B-421A-93B4-EF95C1639E19}">
  <ds:schemaRefs>
    <ds:schemaRef ds:uri="http://www.w3.org/XML/1998/namespace"/>
    <ds:schemaRef ds:uri="http://schemas.microsoft.com/office/infopath/2007/PartnerControls"/>
    <ds:schemaRef ds:uri="459159c4-d20a-4ff3-9b11-fbd127bd52e5"/>
    <ds:schemaRef ds:uri="http://schemas.microsoft.com/office/2006/documentManagement/types"/>
    <ds:schemaRef ds:uri="http://purl.org/dc/dcmitype/"/>
    <ds:schemaRef ds:uri="c58f2efd-82a8-4ecf-b395-8c25e928921d"/>
    <ds:schemaRef ds:uri="http://purl.org/dc/elements/1.1/"/>
    <ds:schemaRef ds:uri="http://purl.org/dc/terms/"/>
    <ds:schemaRef ds:uri="http://schemas.openxmlformats.org/package/2006/metadata/core-properties"/>
    <ds:schemaRef ds:uri="679261c3-551f-4e86-913f-177e0e529669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21643</TotalTime>
  <Words>1242</Words>
  <Application>Microsoft Office PowerPoint</Application>
  <PresentationFormat>Presentazione su schermo (16:9)</PresentationFormat>
  <Paragraphs>201</Paragraphs>
  <Slides>14</Slides>
  <Notes>14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5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slide</dc:title>
  <dc:creator>elena grimaccia</dc:creator>
  <cp:lastModifiedBy>Princ</cp:lastModifiedBy>
  <cp:revision>1678</cp:revision>
  <cp:lastPrinted>2019-04-05T12:49:16Z</cp:lastPrinted>
  <dcterms:created xsi:type="dcterms:W3CDTF">2015-05-13T08:31:54Z</dcterms:created>
  <dcterms:modified xsi:type="dcterms:W3CDTF">2019-04-10T20:29:11Z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0x010100661A2BE3120D674DA36C11D6006822D4</vt:lpwstr>
  </property>
  <property fmtid="{D5CDD505-2E9C-101B-9397-08002B2CF9AE}" pid="3" name="_dlc_DocIdItemGuid">
    <vt:lpwstr>9e0de80d-cc6b-4586-a7d5-f445339ce8d5</vt:lpwstr>
  </property>
</Properties>
</file>